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60" r:id="rId7"/>
    <p:sldId id="278" r:id="rId8"/>
    <p:sldId id="262" r:id="rId9"/>
    <p:sldId id="264" r:id="rId10"/>
    <p:sldId id="265" r:id="rId11"/>
    <p:sldId id="281" r:id="rId12"/>
    <p:sldId id="282" r:id="rId13"/>
    <p:sldId id="283" r:id="rId14"/>
    <p:sldId id="280" r:id="rId15"/>
    <p:sldId id="266" r:id="rId16"/>
    <p:sldId id="272" r:id="rId17"/>
    <p:sldId id="273" r:id="rId18"/>
    <p:sldId id="267" r:id="rId19"/>
    <p:sldId id="274" r:id="rId20"/>
    <p:sldId id="277" r:id="rId21"/>
    <p:sldId id="275" r:id="rId22"/>
    <p:sldId id="276" r:id="rId23"/>
    <p:sldId id="268" r:id="rId24"/>
    <p:sldId id="270" r:id="rId25"/>
    <p:sldId id="279" r:id="rId26"/>
    <p:sldId id="284" r:id="rId27"/>
    <p:sldId id="285" r:id="rId28"/>
    <p:sldId id="286" r:id="rId29"/>
    <p:sldId id="287" r:id="rId30"/>
    <p:sldId id="269" r:id="rId31"/>
    <p:sldId id="271" r:id="rId3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3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0D5E5-CC81-4A2A-A6A6-ED17AAC2A9B1}" v="17" dt="2026-03-19T08:29:05.172"/>
    <p1510:client id="{511EB5DA-A596-4BBF-AF5C-07C5653AD7C4}" v="22" dt="2026-03-19T17:04:30.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 Crane" userId="82e70383-f71e-4ad8-8528-7ae1e0df126f" providerId="ADAL" clId="{91BEE114-7874-46B0-9E73-80412C2EC2C2}"/>
    <pc:docChg chg="addSld modSld">
      <pc:chgData name="Mr S Crane" userId="82e70383-f71e-4ad8-8528-7ae1e0df126f" providerId="ADAL" clId="{91BEE114-7874-46B0-9E73-80412C2EC2C2}" dt="2026-03-19T17:04:30.609" v="21"/>
      <pc:docMkLst>
        <pc:docMk/>
      </pc:docMkLst>
      <pc:sldChg chg="modAnim">
        <pc:chgData name="Mr S Crane" userId="82e70383-f71e-4ad8-8528-7ae1e0df126f" providerId="ADAL" clId="{91BEE114-7874-46B0-9E73-80412C2EC2C2}" dt="2026-03-19T17:00:27.655" v="11"/>
        <pc:sldMkLst>
          <pc:docMk/>
          <pc:sldMk cId="287540506" sldId="266"/>
        </pc:sldMkLst>
      </pc:sldChg>
      <pc:sldChg chg="modAnim">
        <pc:chgData name="Mr S Crane" userId="82e70383-f71e-4ad8-8528-7ae1e0df126f" providerId="ADAL" clId="{91BEE114-7874-46B0-9E73-80412C2EC2C2}" dt="2026-03-19T17:00:06.161" v="8"/>
        <pc:sldMkLst>
          <pc:docMk/>
          <pc:sldMk cId="1859369770" sldId="280"/>
        </pc:sldMkLst>
      </pc:sldChg>
      <pc:sldChg chg="modAnim">
        <pc:chgData name="Mr S Crane" userId="82e70383-f71e-4ad8-8528-7ae1e0df126f" providerId="ADAL" clId="{91BEE114-7874-46B0-9E73-80412C2EC2C2}" dt="2026-03-19T16:59:33.460" v="1"/>
        <pc:sldMkLst>
          <pc:docMk/>
          <pc:sldMk cId="2844377563" sldId="281"/>
        </pc:sldMkLst>
      </pc:sldChg>
      <pc:sldChg chg="modAnim">
        <pc:chgData name="Mr S Crane" userId="82e70383-f71e-4ad8-8528-7ae1e0df126f" providerId="ADAL" clId="{91BEE114-7874-46B0-9E73-80412C2EC2C2}" dt="2026-03-19T16:59:42.242" v="3"/>
        <pc:sldMkLst>
          <pc:docMk/>
          <pc:sldMk cId="1484813101" sldId="282"/>
        </pc:sldMkLst>
      </pc:sldChg>
      <pc:sldChg chg="modSp mod modAnim">
        <pc:chgData name="Mr S Crane" userId="82e70383-f71e-4ad8-8528-7ae1e0df126f" providerId="ADAL" clId="{91BEE114-7874-46B0-9E73-80412C2EC2C2}" dt="2026-03-19T16:59:49.684" v="6"/>
        <pc:sldMkLst>
          <pc:docMk/>
          <pc:sldMk cId="3151411091" sldId="283"/>
        </pc:sldMkLst>
        <pc:picChg chg="mod">
          <ac:chgData name="Mr S Crane" userId="82e70383-f71e-4ad8-8528-7ae1e0df126f" providerId="ADAL" clId="{91BEE114-7874-46B0-9E73-80412C2EC2C2}" dt="2026-03-19T16:59:45.752" v="4" actId="1076"/>
          <ac:picMkLst>
            <pc:docMk/>
            <pc:sldMk cId="3151411091" sldId="283"/>
            <ac:picMk id="7" creationId="{6EA9C3DB-C302-7171-0FC7-ED1AD3CEDABE}"/>
          </ac:picMkLst>
        </pc:picChg>
      </pc:sldChg>
      <pc:sldChg chg="addSp modSp add mod">
        <pc:chgData name="Mr S Crane" userId="82e70383-f71e-4ad8-8528-7ae1e0df126f" providerId="ADAL" clId="{91BEE114-7874-46B0-9E73-80412C2EC2C2}" dt="2026-03-19T17:03:08.522" v="15" actId="14100"/>
        <pc:sldMkLst>
          <pc:docMk/>
          <pc:sldMk cId="2028865105" sldId="284"/>
        </pc:sldMkLst>
        <pc:picChg chg="add mod">
          <ac:chgData name="Mr S Crane" userId="82e70383-f71e-4ad8-8528-7ae1e0df126f" providerId="ADAL" clId="{91BEE114-7874-46B0-9E73-80412C2EC2C2}" dt="2026-03-19T17:03:08.522" v="15" actId="14100"/>
          <ac:picMkLst>
            <pc:docMk/>
            <pc:sldMk cId="2028865105" sldId="284"/>
            <ac:picMk id="4" creationId="{D7609D7F-25C3-512E-B04C-09575AB1C29D}"/>
          </ac:picMkLst>
        </pc:picChg>
      </pc:sldChg>
      <pc:sldChg chg="addSp add">
        <pc:chgData name="Mr S Crane" userId="82e70383-f71e-4ad8-8528-7ae1e0df126f" providerId="ADAL" clId="{91BEE114-7874-46B0-9E73-80412C2EC2C2}" dt="2026-03-19T17:03:28.979" v="17"/>
        <pc:sldMkLst>
          <pc:docMk/>
          <pc:sldMk cId="3473098336" sldId="285"/>
        </pc:sldMkLst>
        <pc:picChg chg="add">
          <ac:chgData name="Mr S Crane" userId="82e70383-f71e-4ad8-8528-7ae1e0df126f" providerId="ADAL" clId="{91BEE114-7874-46B0-9E73-80412C2EC2C2}" dt="2026-03-19T17:03:28.979" v="17"/>
          <ac:picMkLst>
            <pc:docMk/>
            <pc:sldMk cId="3473098336" sldId="285"/>
            <ac:picMk id="3" creationId="{54C0C776-336A-B80A-6023-20E478E0393E}"/>
          </ac:picMkLst>
        </pc:picChg>
      </pc:sldChg>
      <pc:sldChg chg="addSp add">
        <pc:chgData name="Mr S Crane" userId="82e70383-f71e-4ad8-8528-7ae1e0df126f" providerId="ADAL" clId="{91BEE114-7874-46B0-9E73-80412C2EC2C2}" dt="2026-03-19T17:03:51.500" v="19"/>
        <pc:sldMkLst>
          <pc:docMk/>
          <pc:sldMk cId="3083117834" sldId="286"/>
        </pc:sldMkLst>
        <pc:picChg chg="add">
          <ac:chgData name="Mr S Crane" userId="82e70383-f71e-4ad8-8528-7ae1e0df126f" providerId="ADAL" clId="{91BEE114-7874-46B0-9E73-80412C2EC2C2}" dt="2026-03-19T17:03:51.500" v="19"/>
          <ac:picMkLst>
            <pc:docMk/>
            <pc:sldMk cId="3083117834" sldId="286"/>
            <ac:picMk id="5" creationId="{03216EE9-882F-14B0-D35A-30027B698FE9}"/>
          </ac:picMkLst>
        </pc:picChg>
      </pc:sldChg>
      <pc:sldChg chg="addSp add">
        <pc:chgData name="Mr S Crane" userId="82e70383-f71e-4ad8-8528-7ae1e0df126f" providerId="ADAL" clId="{91BEE114-7874-46B0-9E73-80412C2EC2C2}" dt="2026-03-19T17:04:30.609" v="21"/>
        <pc:sldMkLst>
          <pc:docMk/>
          <pc:sldMk cId="2167287995" sldId="287"/>
        </pc:sldMkLst>
        <pc:picChg chg="add">
          <ac:chgData name="Mr S Crane" userId="82e70383-f71e-4ad8-8528-7ae1e0df126f" providerId="ADAL" clId="{91BEE114-7874-46B0-9E73-80412C2EC2C2}" dt="2026-03-19T17:04:30.609" v="21"/>
          <ac:picMkLst>
            <pc:docMk/>
            <pc:sldMk cId="2167287995" sldId="287"/>
            <ac:picMk id="6" creationId="{A0797E41-B807-AD38-830D-5E1E6F011CF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4F65-B3E1-4DEF-8FB2-98C889EB9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D20B36-3863-4BA7-8E99-1A2AC35B5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96FAAB-05A0-4583-9466-E3F392D4DCB0}"/>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5" name="Footer Placeholder 4">
            <a:extLst>
              <a:ext uri="{FF2B5EF4-FFF2-40B4-BE49-F238E27FC236}">
                <a16:creationId xmlns:a16="http://schemas.microsoft.com/office/drawing/2014/main" id="{2809DBF6-CD69-4E57-A457-6BA8B95533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3A1721-0262-4858-9C3F-464026BB0351}"/>
              </a:ext>
            </a:extLst>
          </p:cNvPr>
          <p:cNvSpPr>
            <a:spLocks noGrp="1"/>
          </p:cNvSpPr>
          <p:nvPr>
            <p:ph type="sldNum" sz="quarter" idx="12"/>
          </p:nvPr>
        </p:nvSpPr>
        <p:spPr/>
        <p:txBody>
          <a:bodyPr/>
          <a:lstStyle/>
          <a:p>
            <a:fld id="{44B7B6A6-9C19-4D3A-858B-A7CE6C13B082}" type="slidenum">
              <a:rPr lang="en-GB" smtClean="0"/>
              <a:t>‹#›</a:t>
            </a:fld>
            <a:endParaRPr lang="en-GB"/>
          </a:p>
        </p:txBody>
      </p:sp>
      <p:sp>
        <p:nvSpPr>
          <p:cNvPr id="11" name="Rectangle 10">
            <a:extLst>
              <a:ext uri="{FF2B5EF4-FFF2-40B4-BE49-F238E27FC236}">
                <a16:creationId xmlns:a16="http://schemas.microsoft.com/office/drawing/2014/main" id="{AC595018-3491-4B8C-BC58-0A1682DFFA8D}"/>
              </a:ext>
            </a:extLst>
          </p:cNvPr>
          <p:cNvSpPr/>
          <p:nvPr userDrawn="1"/>
        </p:nvSpPr>
        <p:spPr>
          <a:xfrm>
            <a:off x="0" y="0"/>
            <a:ext cx="12192000" cy="6858000"/>
          </a:xfrm>
          <a:prstGeom prst="rect">
            <a:avLst/>
          </a:prstGeom>
          <a:noFill/>
          <a:ln w="127000">
            <a:solidFill>
              <a:srgbClr val="E53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9352584E-F20E-48AB-A532-59ACAFBE9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660" y="5513339"/>
            <a:ext cx="1145079" cy="1146874"/>
          </a:xfrm>
          <a:prstGeom prst="rect">
            <a:avLst/>
          </a:prstGeom>
        </p:spPr>
      </p:pic>
      <p:pic>
        <p:nvPicPr>
          <p:cNvPr id="19" name="Picture 18">
            <a:extLst>
              <a:ext uri="{FF2B5EF4-FFF2-40B4-BE49-F238E27FC236}">
                <a16:creationId xmlns:a16="http://schemas.microsoft.com/office/drawing/2014/main" id="{51D5E43D-BE15-4DF1-83C8-CD848AE37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03518" y="5758393"/>
            <a:ext cx="2611455" cy="90182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DBDDB59B-E235-42A9-8BCC-EF6989302A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0" y="5349875"/>
            <a:ext cx="1268078" cy="1341236"/>
          </a:xfrm>
          <a:prstGeom prst="rect">
            <a:avLst/>
          </a:prstGeom>
        </p:spPr>
      </p:pic>
      <p:pic>
        <p:nvPicPr>
          <p:cNvPr id="10" name="Picture 9" descr="Logo, company name&#10;&#10;Description automatically generated">
            <a:extLst>
              <a:ext uri="{FF2B5EF4-FFF2-40B4-BE49-F238E27FC236}">
                <a16:creationId xmlns:a16="http://schemas.microsoft.com/office/drawing/2014/main" id="{D624835F-9349-4364-888C-0580E7264EF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94"/>
          <a:stretch/>
        </p:blipFill>
        <p:spPr>
          <a:xfrm>
            <a:off x="3216409" y="554038"/>
            <a:ext cx="5383235" cy="4795837"/>
          </a:xfrm>
          <a:prstGeom prst="rect">
            <a:avLst/>
          </a:prstGeom>
        </p:spPr>
      </p:pic>
    </p:spTree>
    <p:extLst>
      <p:ext uri="{BB962C8B-B14F-4D97-AF65-F5344CB8AC3E}">
        <p14:creationId xmlns:p14="http://schemas.microsoft.com/office/powerpoint/2010/main" val="238188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FCBD-526C-4584-9867-DE4517066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B79ACF-ADFE-4982-AB72-4E07B7B99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D04F6E-B316-4833-8B82-0AEB0E3096DD}"/>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5" name="Footer Placeholder 4">
            <a:extLst>
              <a:ext uri="{FF2B5EF4-FFF2-40B4-BE49-F238E27FC236}">
                <a16:creationId xmlns:a16="http://schemas.microsoft.com/office/drawing/2014/main" id="{D3E1AAB1-E76B-4C0B-98E5-E600C2BD9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76511-528F-420D-9201-8D1B54949CBF}"/>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198743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F5069-98C0-44F7-A65D-AC2CC3C0C6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C4CDC2-976B-4EC3-9387-B4CDE002C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A5C4C9-D0FB-4445-AB29-7DBFABFB4CB2}"/>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5" name="Footer Placeholder 4">
            <a:extLst>
              <a:ext uri="{FF2B5EF4-FFF2-40B4-BE49-F238E27FC236}">
                <a16:creationId xmlns:a16="http://schemas.microsoft.com/office/drawing/2014/main" id="{08980CD5-E7EF-4BEA-8FD1-803B358655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0413D-9F9C-4D8E-A6B6-F1E6EDB70E8C}"/>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283666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CD73-A8D4-45B7-8003-2341E4DE8E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331094-7362-47DE-9352-1E956913F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16581B-9F09-4A17-AC85-85A1F11D3A7C}"/>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5" name="Footer Placeholder 4">
            <a:extLst>
              <a:ext uri="{FF2B5EF4-FFF2-40B4-BE49-F238E27FC236}">
                <a16:creationId xmlns:a16="http://schemas.microsoft.com/office/drawing/2014/main" id="{373DC8EC-D27F-4B69-91B8-C38B800A3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DEA2CF-6AFE-4858-A423-5DDC22EA49EA}"/>
              </a:ext>
            </a:extLst>
          </p:cNvPr>
          <p:cNvSpPr>
            <a:spLocks noGrp="1"/>
          </p:cNvSpPr>
          <p:nvPr>
            <p:ph type="sldNum" sz="quarter" idx="12"/>
          </p:nvPr>
        </p:nvSpPr>
        <p:spPr/>
        <p:txBody>
          <a:bodyPr/>
          <a:lstStyle/>
          <a:p>
            <a:fld id="{44B7B6A6-9C19-4D3A-858B-A7CE6C13B082}"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35E022E5-25C2-4181-80C9-AB6141CF3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9" t="7823" r="19872" b="26519"/>
          <a:stretch/>
        </p:blipFill>
        <p:spPr>
          <a:xfrm>
            <a:off x="1676400" y="98477"/>
            <a:ext cx="10515600" cy="6759524"/>
          </a:xfrm>
          <a:prstGeom prst="rect">
            <a:avLst/>
          </a:prstGeom>
        </p:spPr>
      </p:pic>
      <p:sp>
        <p:nvSpPr>
          <p:cNvPr id="10" name="Rectangle 9">
            <a:extLst>
              <a:ext uri="{FF2B5EF4-FFF2-40B4-BE49-F238E27FC236}">
                <a16:creationId xmlns:a16="http://schemas.microsoft.com/office/drawing/2014/main" id="{7926D7D2-EC10-4BDE-B3A0-DAE5FA371DDE}"/>
              </a:ext>
            </a:extLst>
          </p:cNvPr>
          <p:cNvSpPr/>
          <p:nvPr userDrawn="1"/>
        </p:nvSpPr>
        <p:spPr>
          <a:xfrm>
            <a:off x="0" y="0"/>
            <a:ext cx="12192000" cy="6858000"/>
          </a:xfrm>
          <a:prstGeom prst="rect">
            <a:avLst/>
          </a:prstGeom>
          <a:noFill/>
          <a:ln w="127000">
            <a:solidFill>
              <a:srgbClr val="E53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 company name&#10;&#10;Description automatically generated">
            <a:extLst>
              <a:ext uri="{FF2B5EF4-FFF2-40B4-BE49-F238E27FC236}">
                <a16:creationId xmlns:a16="http://schemas.microsoft.com/office/drawing/2014/main" id="{78F4D511-E2B3-44D0-AB47-2A3BF12132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994"/>
          <a:stretch/>
        </p:blipFill>
        <p:spPr>
          <a:xfrm>
            <a:off x="261541" y="136525"/>
            <a:ext cx="1487919" cy="1325563"/>
          </a:xfrm>
          <a:prstGeom prst="rect">
            <a:avLst/>
          </a:prstGeom>
        </p:spPr>
      </p:pic>
    </p:spTree>
    <p:extLst>
      <p:ext uri="{BB962C8B-B14F-4D97-AF65-F5344CB8AC3E}">
        <p14:creationId xmlns:p14="http://schemas.microsoft.com/office/powerpoint/2010/main" val="171428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1DDB-0115-4825-8C10-1BBA517A9E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BF67DD-A629-46F8-93A4-4623F6DD4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A236A-25EE-4196-9D1B-978410C81AB4}"/>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5" name="Footer Placeholder 4">
            <a:extLst>
              <a:ext uri="{FF2B5EF4-FFF2-40B4-BE49-F238E27FC236}">
                <a16:creationId xmlns:a16="http://schemas.microsoft.com/office/drawing/2014/main" id="{E806C206-1055-403F-88F2-72C3FC378F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2D146-5B2D-49C1-89B1-4A21BA5CA5EE}"/>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174808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3F2C-2108-44C0-B010-C5FF1D8C9D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403BD5-201B-4E90-AB65-3869E0DBA2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AA1365-DBB1-4EF0-A354-BE5CD3244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60DEBD-59B8-432C-A7EA-140796C64638}"/>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6" name="Footer Placeholder 5">
            <a:extLst>
              <a:ext uri="{FF2B5EF4-FFF2-40B4-BE49-F238E27FC236}">
                <a16:creationId xmlns:a16="http://schemas.microsoft.com/office/drawing/2014/main" id="{61328AE6-F8EC-4558-B6B1-2FD9EE4D83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A5E9A-CCDE-4D6D-970E-0BDFF64ED60A}"/>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250561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B752-ECA2-482E-8E83-1916A21C5D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89D8AE-F8BF-4233-8D3C-5B001391C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62585-0EE9-480A-8761-84C7A55B4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D92E5F-160A-4B9E-8887-EFA52FD18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58ED70-8B0B-4EEF-9979-942D291902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DA58A-7CE7-465D-8310-AF7C281DED89}"/>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8" name="Footer Placeholder 7">
            <a:extLst>
              <a:ext uri="{FF2B5EF4-FFF2-40B4-BE49-F238E27FC236}">
                <a16:creationId xmlns:a16="http://schemas.microsoft.com/office/drawing/2014/main" id="{9FBA4E75-E302-4972-97FB-514476A97C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78E8CF-DBDB-487A-83D7-6B4A30E73D4E}"/>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242147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80B3-82AA-4261-B2CE-7AD35CDC73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6F91D8-FDFC-4937-BAE8-395995478754}"/>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4" name="Footer Placeholder 3">
            <a:extLst>
              <a:ext uri="{FF2B5EF4-FFF2-40B4-BE49-F238E27FC236}">
                <a16:creationId xmlns:a16="http://schemas.microsoft.com/office/drawing/2014/main" id="{508782B8-714D-4BE6-B5DF-A6416E81F7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91F79B-34AE-49D9-B6A5-B4FAAB286433}"/>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101357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CA431-6872-4BA9-BA64-9ED57D7673B0}"/>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3" name="Footer Placeholder 2">
            <a:extLst>
              <a:ext uri="{FF2B5EF4-FFF2-40B4-BE49-F238E27FC236}">
                <a16:creationId xmlns:a16="http://schemas.microsoft.com/office/drawing/2014/main" id="{61057D54-FCD5-4019-9373-EAD29B6B5A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1D98DA-831E-4C4E-9B9C-91247ED32A01}"/>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269859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01D2-72E7-4600-A01C-E1923A66B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F4918A-BE53-4F68-8393-AE8523CEF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C0F601-B4DF-47FF-B0DD-CB7417D62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A123E-EB29-4F81-8B5D-6A1E4D1E0EC6}"/>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6" name="Footer Placeholder 5">
            <a:extLst>
              <a:ext uri="{FF2B5EF4-FFF2-40B4-BE49-F238E27FC236}">
                <a16:creationId xmlns:a16="http://schemas.microsoft.com/office/drawing/2014/main" id="{D5A789B1-E52D-43D5-A5A6-3437043EC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82E080-0144-4473-AFD9-C517C9E24D2C}"/>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397886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2E6F-FE68-4188-B79D-B7F3074B1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FAF4E1-2F30-4CD8-B528-FBD1322C4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F853F5-7F6F-4A8E-8A3E-E369290A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A0EFB-EC83-4D1D-8656-1A78800FC781}"/>
              </a:ext>
            </a:extLst>
          </p:cNvPr>
          <p:cNvSpPr>
            <a:spLocks noGrp="1"/>
          </p:cNvSpPr>
          <p:nvPr>
            <p:ph type="dt" sz="half" idx="10"/>
          </p:nvPr>
        </p:nvSpPr>
        <p:spPr/>
        <p:txBody>
          <a:bodyPr/>
          <a:lstStyle/>
          <a:p>
            <a:fld id="{803497D6-83DE-45CC-B7DA-3CC19CF7C4E9}" type="datetimeFigureOut">
              <a:rPr lang="en-GB" smtClean="0"/>
              <a:t>19/03/2026</a:t>
            </a:fld>
            <a:endParaRPr lang="en-GB"/>
          </a:p>
        </p:txBody>
      </p:sp>
      <p:sp>
        <p:nvSpPr>
          <p:cNvPr id="6" name="Footer Placeholder 5">
            <a:extLst>
              <a:ext uri="{FF2B5EF4-FFF2-40B4-BE49-F238E27FC236}">
                <a16:creationId xmlns:a16="http://schemas.microsoft.com/office/drawing/2014/main" id="{553F06EB-423C-481E-A600-CB44A82069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500BAA-1E3F-4F70-9D8D-AB48F8F4D70A}"/>
              </a:ext>
            </a:extLst>
          </p:cNvPr>
          <p:cNvSpPr>
            <a:spLocks noGrp="1"/>
          </p:cNvSpPr>
          <p:nvPr>
            <p:ph type="sldNum" sz="quarter" idx="12"/>
          </p:nvPr>
        </p:nvSpPr>
        <p:spPr/>
        <p:txBody>
          <a:bodyPr/>
          <a:lstStyle/>
          <a:p>
            <a:fld id="{44B7B6A6-9C19-4D3A-858B-A7CE6C13B082}" type="slidenum">
              <a:rPr lang="en-GB" smtClean="0"/>
              <a:t>‹#›</a:t>
            </a:fld>
            <a:endParaRPr lang="en-GB"/>
          </a:p>
        </p:txBody>
      </p:sp>
    </p:spTree>
    <p:extLst>
      <p:ext uri="{BB962C8B-B14F-4D97-AF65-F5344CB8AC3E}">
        <p14:creationId xmlns:p14="http://schemas.microsoft.com/office/powerpoint/2010/main" val="53637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AEB82F-7AB0-4D3F-BF52-950776999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2F32BF-EF50-422A-9BF7-F1777161D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59BE2-A1F2-46F3-A903-DDD1B9F7B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497D6-83DE-45CC-B7DA-3CC19CF7C4E9}" type="datetimeFigureOut">
              <a:rPr lang="en-GB" smtClean="0"/>
              <a:t>19/03/2026</a:t>
            </a:fld>
            <a:endParaRPr lang="en-GB"/>
          </a:p>
        </p:txBody>
      </p:sp>
      <p:sp>
        <p:nvSpPr>
          <p:cNvPr id="5" name="Footer Placeholder 4">
            <a:extLst>
              <a:ext uri="{FF2B5EF4-FFF2-40B4-BE49-F238E27FC236}">
                <a16:creationId xmlns:a16="http://schemas.microsoft.com/office/drawing/2014/main" id="{FBD1DFF5-FEA7-43B0-98B8-7C6ECF7B5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9EAEC0-60AF-4B1B-955B-8AF390A29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7B6A6-9C19-4D3A-858B-A7CE6C13B082}" type="slidenum">
              <a:rPr lang="en-GB" smtClean="0"/>
              <a:t>‹#›</a:t>
            </a:fld>
            <a:endParaRPr lang="en-GB"/>
          </a:p>
        </p:txBody>
      </p:sp>
    </p:spTree>
    <p:extLst>
      <p:ext uri="{BB962C8B-B14F-4D97-AF65-F5344CB8AC3E}">
        <p14:creationId xmlns:p14="http://schemas.microsoft.com/office/powerpoint/2010/main" val="385475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options@arrowvale.crst.org.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options@arrowvale.crst.org.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options@arrowvale.crst.org.uk"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options@arrowvale.crst.org.uk"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options@arrowvale.crst.org.uk"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hyperlink" Target="mailto:options@arrowvale.crst.org.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82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57BB3-8037-DAEF-905E-71BDD2E71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354AA-8232-FB3C-7D38-9F2301D5B8B8}"/>
              </a:ext>
            </a:extLst>
          </p:cNvPr>
          <p:cNvSpPr>
            <a:spLocks noGrp="1"/>
          </p:cNvSpPr>
          <p:nvPr>
            <p:ph type="title"/>
          </p:nvPr>
        </p:nvSpPr>
        <p:spPr>
          <a:xfrm>
            <a:off x="1968500" y="365125"/>
            <a:ext cx="9385300" cy="955675"/>
          </a:xfrm>
        </p:spPr>
        <p:txBody>
          <a:bodyPr>
            <a:normAutofit/>
          </a:bodyPr>
          <a:lstStyle/>
          <a:p>
            <a:pPr algn="ctr"/>
            <a:r>
              <a:rPr lang="en-GB" sz="5400" b="1"/>
              <a:t>Options</a:t>
            </a:r>
          </a:p>
        </p:txBody>
      </p:sp>
      <p:sp>
        <p:nvSpPr>
          <p:cNvPr id="14" name="TextBox 13">
            <a:extLst>
              <a:ext uri="{FF2B5EF4-FFF2-40B4-BE49-F238E27FC236}">
                <a16:creationId xmlns:a16="http://schemas.microsoft.com/office/drawing/2014/main" id="{7EC00972-AD6B-F59B-40B8-0B5181859FFB}"/>
              </a:ext>
            </a:extLst>
          </p:cNvPr>
          <p:cNvSpPr txBox="1"/>
          <p:nvPr/>
        </p:nvSpPr>
        <p:spPr>
          <a:xfrm>
            <a:off x="694837" y="1294944"/>
            <a:ext cx="11555164" cy="954107"/>
          </a:xfrm>
          <a:prstGeom prst="rect">
            <a:avLst/>
          </a:prstGeom>
          <a:noFill/>
        </p:spPr>
        <p:txBody>
          <a:bodyPr wrap="square" rtlCol="0">
            <a:spAutoFit/>
          </a:bodyPr>
          <a:lstStyle/>
          <a:p>
            <a:pPr algn="ctr"/>
            <a:r>
              <a:rPr lang="en-GB" sz="2800"/>
              <a:t>Recommendations regarding your child’s ‘route’ have been made to ensure all students enjoy and succeed</a:t>
            </a:r>
            <a:r>
              <a:rPr lang="en-GB" sz="2000"/>
              <a:t>.</a:t>
            </a:r>
          </a:p>
        </p:txBody>
      </p:sp>
      <p:pic>
        <p:nvPicPr>
          <p:cNvPr id="4" name="Picture 3">
            <a:extLst>
              <a:ext uri="{FF2B5EF4-FFF2-40B4-BE49-F238E27FC236}">
                <a16:creationId xmlns:a16="http://schemas.microsoft.com/office/drawing/2014/main" id="{077BE109-EBD0-7EE5-F2A7-B72D8481F787}"/>
              </a:ext>
            </a:extLst>
          </p:cNvPr>
          <p:cNvPicPr>
            <a:picLocks noChangeAspect="1"/>
          </p:cNvPicPr>
          <p:nvPr/>
        </p:nvPicPr>
        <p:blipFill>
          <a:blip r:embed="rId2"/>
          <a:stretch>
            <a:fillRect/>
          </a:stretch>
        </p:blipFill>
        <p:spPr>
          <a:xfrm>
            <a:off x="1611600" y="2352525"/>
            <a:ext cx="8621328" cy="2152950"/>
          </a:xfrm>
          <a:prstGeom prst="rect">
            <a:avLst/>
          </a:prstGeom>
        </p:spPr>
      </p:pic>
      <p:pic>
        <p:nvPicPr>
          <p:cNvPr id="5" name="Picture 4">
            <a:extLst>
              <a:ext uri="{FF2B5EF4-FFF2-40B4-BE49-F238E27FC236}">
                <a16:creationId xmlns:a16="http://schemas.microsoft.com/office/drawing/2014/main" id="{5A2F6379-917A-56FE-3C80-0AE052F32CC4}"/>
              </a:ext>
            </a:extLst>
          </p:cNvPr>
          <p:cNvPicPr>
            <a:picLocks noChangeAspect="1"/>
          </p:cNvPicPr>
          <p:nvPr/>
        </p:nvPicPr>
        <p:blipFill>
          <a:blip r:embed="rId3"/>
          <a:stretch>
            <a:fillRect/>
          </a:stretch>
        </p:blipFill>
        <p:spPr>
          <a:xfrm>
            <a:off x="1611600" y="4505475"/>
            <a:ext cx="8649907" cy="2133898"/>
          </a:xfrm>
          <a:prstGeom prst="rect">
            <a:avLst/>
          </a:prstGeom>
        </p:spPr>
      </p:pic>
      <p:pic>
        <p:nvPicPr>
          <p:cNvPr id="3" name="Picture 2">
            <a:extLst>
              <a:ext uri="{FF2B5EF4-FFF2-40B4-BE49-F238E27FC236}">
                <a16:creationId xmlns:a16="http://schemas.microsoft.com/office/drawing/2014/main" id="{6DCDFBC7-CA0E-4C21-082C-F35C837DCCB3}"/>
              </a:ext>
            </a:extLst>
          </p:cNvPr>
          <p:cNvPicPr>
            <a:picLocks noChangeAspect="1"/>
          </p:cNvPicPr>
          <p:nvPr/>
        </p:nvPicPr>
        <p:blipFill>
          <a:blip r:embed="rId4"/>
          <a:stretch>
            <a:fillRect/>
          </a:stretch>
        </p:blipFill>
        <p:spPr>
          <a:xfrm>
            <a:off x="1775809" y="2366814"/>
            <a:ext cx="8640381" cy="2124371"/>
          </a:xfrm>
          <a:prstGeom prst="rect">
            <a:avLst/>
          </a:prstGeom>
        </p:spPr>
      </p:pic>
      <p:pic>
        <p:nvPicPr>
          <p:cNvPr id="6" name="Picture 5">
            <a:extLst>
              <a:ext uri="{FF2B5EF4-FFF2-40B4-BE49-F238E27FC236}">
                <a16:creationId xmlns:a16="http://schemas.microsoft.com/office/drawing/2014/main" id="{2473D1C5-0B01-E2D9-7965-0B4EE61964C6}"/>
              </a:ext>
            </a:extLst>
          </p:cNvPr>
          <p:cNvPicPr>
            <a:picLocks noChangeAspect="1"/>
          </p:cNvPicPr>
          <p:nvPr/>
        </p:nvPicPr>
        <p:blipFill>
          <a:blip r:embed="rId5"/>
          <a:stretch>
            <a:fillRect/>
          </a:stretch>
        </p:blipFill>
        <p:spPr>
          <a:xfrm>
            <a:off x="1775809" y="4438791"/>
            <a:ext cx="8678486" cy="2200582"/>
          </a:xfrm>
          <a:prstGeom prst="rect">
            <a:avLst/>
          </a:prstGeom>
        </p:spPr>
      </p:pic>
      <p:pic>
        <p:nvPicPr>
          <p:cNvPr id="7" name="Picture 6">
            <a:extLst>
              <a:ext uri="{FF2B5EF4-FFF2-40B4-BE49-F238E27FC236}">
                <a16:creationId xmlns:a16="http://schemas.microsoft.com/office/drawing/2014/main" id="{6EA9C3DB-C302-7171-0FC7-ED1AD3CEDABE}"/>
              </a:ext>
            </a:extLst>
          </p:cNvPr>
          <p:cNvPicPr>
            <a:picLocks noChangeAspect="1"/>
          </p:cNvPicPr>
          <p:nvPr/>
        </p:nvPicPr>
        <p:blipFill>
          <a:blip r:embed="rId6"/>
          <a:stretch>
            <a:fillRect/>
          </a:stretch>
        </p:blipFill>
        <p:spPr>
          <a:xfrm>
            <a:off x="1761521" y="2328708"/>
            <a:ext cx="8649907" cy="2162477"/>
          </a:xfrm>
          <a:prstGeom prst="rect">
            <a:avLst/>
          </a:prstGeom>
        </p:spPr>
      </p:pic>
      <p:pic>
        <p:nvPicPr>
          <p:cNvPr id="8" name="Picture 7">
            <a:extLst>
              <a:ext uri="{FF2B5EF4-FFF2-40B4-BE49-F238E27FC236}">
                <a16:creationId xmlns:a16="http://schemas.microsoft.com/office/drawing/2014/main" id="{881316DE-342C-9E2B-599F-090CF864F44D}"/>
              </a:ext>
            </a:extLst>
          </p:cNvPr>
          <p:cNvPicPr>
            <a:picLocks noChangeAspect="1"/>
          </p:cNvPicPr>
          <p:nvPr/>
        </p:nvPicPr>
        <p:blipFill>
          <a:blip r:embed="rId7"/>
          <a:stretch>
            <a:fillRect/>
          </a:stretch>
        </p:blipFill>
        <p:spPr>
          <a:xfrm>
            <a:off x="1780572" y="4438791"/>
            <a:ext cx="8668960" cy="2133898"/>
          </a:xfrm>
          <a:prstGeom prst="rect">
            <a:avLst/>
          </a:prstGeom>
        </p:spPr>
      </p:pic>
    </p:spTree>
    <p:extLst>
      <p:ext uri="{BB962C8B-B14F-4D97-AF65-F5344CB8AC3E}">
        <p14:creationId xmlns:p14="http://schemas.microsoft.com/office/powerpoint/2010/main" val="31514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CAFB-649D-E33A-DCA0-64FF4C040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66341-101F-BC0C-9A78-EADC88E2FBD3}"/>
              </a:ext>
            </a:extLst>
          </p:cNvPr>
          <p:cNvSpPr>
            <a:spLocks noGrp="1"/>
          </p:cNvSpPr>
          <p:nvPr>
            <p:ph type="title"/>
          </p:nvPr>
        </p:nvSpPr>
        <p:spPr>
          <a:xfrm>
            <a:off x="1968500" y="365125"/>
            <a:ext cx="9385300" cy="955675"/>
          </a:xfrm>
        </p:spPr>
        <p:txBody>
          <a:bodyPr>
            <a:normAutofit/>
          </a:bodyPr>
          <a:lstStyle/>
          <a:p>
            <a:pPr algn="ctr"/>
            <a:r>
              <a:rPr lang="en-GB" sz="5400" b="1"/>
              <a:t>Options</a:t>
            </a:r>
          </a:p>
        </p:txBody>
      </p:sp>
      <p:sp>
        <p:nvSpPr>
          <p:cNvPr id="20" name="TextBox 19">
            <a:extLst>
              <a:ext uri="{FF2B5EF4-FFF2-40B4-BE49-F238E27FC236}">
                <a16:creationId xmlns:a16="http://schemas.microsoft.com/office/drawing/2014/main" id="{88F29601-D84A-8FD9-E375-EB527EEACB83}"/>
              </a:ext>
            </a:extLst>
          </p:cNvPr>
          <p:cNvSpPr txBox="1"/>
          <p:nvPr/>
        </p:nvSpPr>
        <p:spPr>
          <a:xfrm>
            <a:off x="520699" y="3801098"/>
            <a:ext cx="11150600" cy="830997"/>
          </a:xfrm>
          <a:prstGeom prst="rect">
            <a:avLst/>
          </a:prstGeom>
          <a:noFill/>
        </p:spPr>
        <p:txBody>
          <a:bodyPr wrap="square" rtlCol="0">
            <a:spAutoFit/>
          </a:bodyPr>
          <a:lstStyle/>
          <a:p>
            <a:pPr marL="342900" indent="-342900">
              <a:buFont typeface="Arial" panose="020B0604020202020204" pitchFamily="34" charset="0"/>
              <a:buChar char="•"/>
            </a:pPr>
            <a:r>
              <a:rPr lang="en-GB" sz="2400" err="1">
                <a:solidFill>
                  <a:prstClr val="black"/>
                </a:solidFill>
              </a:rPr>
              <a:t>Ebacc</a:t>
            </a:r>
            <a:r>
              <a:rPr lang="en-GB" sz="2400">
                <a:solidFill>
                  <a:prstClr val="black"/>
                </a:solidFill>
              </a:rPr>
              <a:t> – History, Geography, French or Spanish (Purple). Used as a school performance measure and desired by Russell group Universities</a:t>
            </a:r>
            <a:endParaRPr lang="en-GB" sz="2800">
              <a:solidFill>
                <a:prstClr val="black"/>
              </a:solidFill>
            </a:endParaRPr>
          </a:p>
        </p:txBody>
      </p:sp>
      <p:sp>
        <p:nvSpPr>
          <p:cNvPr id="21" name="TextBox 20">
            <a:extLst>
              <a:ext uri="{FF2B5EF4-FFF2-40B4-BE49-F238E27FC236}">
                <a16:creationId xmlns:a16="http://schemas.microsoft.com/office/drawing/2014/main" id="{AFC245D0-7D7F-1F18-343E-CC401EB4AC17}"/>
              </a:ext>
            </a:extLst>
          </p:cNvPr>
          <p:cNvSpPr txBox="1"/>
          <p:nvPr/>
        </p:nvSpPr>
        <p:spPr>
          <a:xfrm>
            <a:off x="520699" y="5030942"/>
            <a:ext cx="8739859" cy="1569660"/>
          </a:xfrm>
          <a:prstGeom prst="rect">
            <a:avLst/>
          </a:prstGeom>
          <a:noFill/>
        </p:spPr>
        <p:txBody>
          <a:bodyPr wrap="square" rtlCol="0">
            <a:spAutoFit/>
          </a:bodyPr>
          <a:lstStyle/>
          <a:p>
            <a:pPr marL="342900" indent="-342900">
              <a:buFont typeface="Arial" panose="020B0604020202020204" pitchFamily="34" charset="0"/>
              <a:buChar char="•"/>
            </a:pPr>
            <a:r>
              <a:rPr lang="en-GB" sz="2400">
                <a:solidFill>
                  <a:prstClr val="black"/>
                </a:solidFill>
              </a:rPr>
              <a:t>Other high-quality qualifications (Orange)</a:t>
            </a:r>
          </a:p>
          <a:p>
            <a:pPr marL="342900" indent="-342900">
              <a:buFont typeface="Arial" panose="020B0604020202020204" pitchFamily="34" charset="0"/>
              <a:buChar char="•"/>
            </a:pPr>
            <a:r>
              <a:rPr lang="en-GB" sz="2400"/>
              <a:t>Separate Science GCSE x3 (Green – recommendation only)</a:t>
            </a:r>
            <a:endParaRPr lang="en-GB" sz="2400">
              <a:solidFill>
                <a:prstClr val="black"/>
              </a:solidFill>
            </a:endParaRPr>
          </a:p>
          <a:p>
            <a:pPr marL="342900" indent="-342900">
              <a:buFont typeface="Arial" panose="020B0604020202020204" pitchFamily="34" charset="0"/>
              <a:buChar char="•"/>
            </a:pPr>
            <a:r>
              <a:rPr lang="en-GB" sz="2400">
                <a:solidFill>
                  <a:prstClr val="black"/>
                </a:solidFill>
              </a:rPr>
              <a:t>Progress English/Maths (Blue - recommendation only)</a:t>
            </a:r>
          </a:p>
          <a:p>
            <a:pPr marL="342900" indent="-342900">
              <a:buFont typeface="Arial" panose="020B0604020202020204" pitchFamily="34" charset="0"/>
              <a:buChar char="•"/>
            </a:pPr>
            <a:r>
              <a:rPr lang="en-GB" sz="2400">
                <a:solidFill>
                  <a:prstClr val="black"/>
                </a:solidFill>
              </a:rPr>
              <a:t>Preparation for Adulthood (Red – recommendation only)</a:t>
            </a:r>
          </a:p>
        </p:txBody>
      </p:sp>
      <p:pic>
        <p:nvPicPr>
          <p:cNvPr id="5" name="Picture 4">
            <a:extLst>
              <a:ext uri="{FF2B5EF4-FFF2-40B4-BE49-F238E27FC236}">
                <a16:creationId xmlns:a16="http://schemas.microsoft.com/office/drawing/2014/main" id="{CB7861BC-DBC3-A38E-352C-0628C8D3976D}"/>
              </a:ext>
            </a:extLst>
          </p:cNvPr>
          <p:cNvPicPr>
            <a:picLocks noChangeAspect="1"/>
          </p:cNvPicPr>
          <p:nvPr/>
        </p:nvPicPr>
        <p:blipFill>
          <a:blip r:embed="rId2"/>
          <a:stretch>
            <a:fillRect/>
          </a:stretch>
        </p:blipFill>
        <p:spPr>
          <a:xfrm>
            <a:off x="1294092" y="1846842"/>
            <a:ext cx="9950285" cy="1407601"/>
          </a:xfrm>
          <a:prstGeom prst="rect">
            <a:avLst/>
          </a:prstGeom>
        </p:spPr>
      </p:pic>
    </p:spTree>
    <p:extLst>
      <p:ext uri="{BB962C8B-B14F-4D97-AF65-F5344CB8AC3E}">
        <p14:creationId xmlns:p14="http://schemas.microsoft.com/office/powerpoint/2010/main" val="18593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81200" y="0"/>
            <a:ext cx="9385300" cy="955675"/>
          </a:xfrm>
        </p:spPr>
        <p:txBody>
          <a:bodyPr>
            <a:normAutofit/>
          </a:bodyPr>
          <a:lstStyle/>
          <a:p>
            <a:pPr algn="ctr"/>
            <a:r>
              <a:rPr lang="en-GB" sz="5400" b="1">
                <a:solidFill>
                  <a:schemeClr val="tx1"/>
                </a:solidFill>
              </a:rPr>
              <a:t>Completing the planning </a:t>
            </a:r>
            <a:r>
              <a:rPr lang="en-GB" sz="5400" b="1"/>
              <a:t>f</a:t>
            </a:r>
            <a:r>
              <a:rPr lang="en-GB" sz="5400" b="1">
                <a:solidFill>
                  <a:schemeClr val="tx1"/>
                </a:solidFill>
              </a:rPr>
              <a:t>orm</a:t>
            </a:r>
            <a:endParaRPr lang="en-GB" sz="5400" b="1"/>
          </a:p>
        </p:txBody>
      </p:sp>
      <p:sp>
        <p:nvSpPr>
          <p:cNvPr id="10" name="TextBox 9">
            <a:extLst>
              <a:ext uri="{FF2B5EF4-FFF2-40B4-BE49-F238E27FC236}">
                <a16:creationId xmlns:a16="http://schemas.microsoft.com/office/drawing/2014/main" id="{127046CC-FB60-46E0-B91B-2B08CDE987B5}"/>
              </a:ext>
            </a:extLst>
          </p:cNvPr>
          <p:cNvSpPr txBox="1"/>
          <p:nvPr/>
        </p:nvSpPr>
        <p:spPr>
          <a:xfrm>
            <a:off x="101600" y="4732395"/>
            <a:ext cx="11592091" cy="2954655"/>
          </a:xfrm>
          <a:prstGeom prst="rect">
            <a:avLst/>
          </a:prstGeom>
          <a:noFill/>
        </p:spPr>
        <p:txBody>
          <a:bodyPr wrap="square" rtlCol="0">
            <a:spAutoFit/>
          </a:bodyPr>
          <a:lstStyle/>
          <a:p>
            <a:pPr marL="285750" indent="-285750">
              <a:buFont typeface="Arial" panose="020B0604020202020204" pitchFamily="34" charset="0"/>
              <a:buChar char="•"/>
            </a:pPr>
            <a:r>
              <a:rPr lang="en-GB" sz="2400"/>
              <a:t>Read your recommended route</a:t>
            </a:r>
          </a:p>
          <a:p>
            <a:pPr marL="285750" indent="-285750">
              <a:buFont typeface="Arial" panose="020B0604020202020204" pitchFamily="34" charset="0"/>
              <a:buChar char="•"/>
            </a:pPr>
            <a:r>
              <a:rPr lang="en-GB" sz="2400"/>
              <a:t>Visit the subjects you are thinking of taking. After tonight, use the curriculum booklet provided to read about the subjects, their course content and the way in which students are assessed</a:t>
            </a:r>
          </a:p>
          <a:p>
            <a:pPr marL="285750" indent="-285750">
              <a:buFont typeface="Arial" panose="020B0604020202020204" pitchFamily="34" charset="0"/>
              <a:buChar char="•"/>
            </a:pPr>
            <a:r>
              <a:rPr lang="en-GB" sz="2400"/>
              <a:t>Do not make choices based on your friends/teachers</a:t>
            </a:r>
          </a:p>
          <a:p>
            <a:endParaRPr lang="en-GB" sz="2400"/>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endParaRPr lang="en-GB"/>
          </a:p>
        </p:txBody>
      </p:sp>
      <p:pic>
        <p:nvPicPr>
          <p:cNvPr id="3" name="Picture 2">
            <a:extLst>
              <a:ext uri="{FF2B5EF4-FFF2-40B4-BE49-F238E27FC236}">
                <a16:creationId xmlns:a16="http://schemas.microsoft.com/office/drawing/2014/main" id="{B62192B6-00F6-F46E-7D58-503E931F554A}"/>
              </a:ext>
            </a:extLst>
          </p:cNvPr>
          <p:cNvPicPr>
            <a:picLocks noChangeAspect="1"/>
          </p:cNvPicPr>
          <p:nvPr/>
        </p:nvPicPr>
        <p:blipFill>
          <a:blip r:embed="rId2"/>
          <a:stretch>
            <a:fillRect/>
          </a:stretch>
        </p:blipFill>
        <p:spPr>
          <a:xfrm>
            <a:off x="1981200" y="1226020"/>
            <a:ext cx="8824566" cy="3236029"/>
          </a:xfrm>
          <a:prstGeom prst="rect">
            <a:avLst/>
          </a:prstGeom>
        </p:spPr>
      </p:pic>
    </p:spTree>
    <p:extLst>
      <p:ext uri="{BB962C8B-B14F-4D97-AF65-F5344CB8AC3E}">
        <p14:creationId xmlns:p14="http://schemas.microsoft.com/office/powerpoint/2010/main" val="28754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81200" y="0"/>
            <a:ext cx="9385300" cy="955675"/>
          </a:xfrm>
        </p:spPr>
        <p:txBody>
          <a:bodyPr>
            <a:normAutofit/>
          </a:bodyPr>
          <a:lstStyle/>
          <a:p>
            <a:pPr algn="ctr"/>
            <a:r>
              <a:rPr lang="en-GB" sz="5400" b="1">
                <a:solidFill>
                  <a:schemeClr val="tx1"/>
                </a:solidFill>
              </a:rPr>
              <a:t>Completing the planning form</a:t>
            </a:r>
            <a:endParaRPr lang="en-GB" sz="5400" b="1"/>
          </a:p>
        </p:txBody>
      </p:sp>
      <p:sp>
        <p:nvSpPr>
          <p:cNvPr id="10" name="TextBox 9">
            <a:extLst>
              <a:ext uri="{FF2B5EF4-FFF2-40B4-BE49-F238E27FC236}">
                <a16:creationId xmlns:a16="http://schemas.microsoft.com/office/drawing/2014/main" id="{127046CC-FB60-46E0-B91B-2B08CDE987B5}"/>
              </a:ext>
            </a:extLst>
          </p:cNvPr>
          <p:cNvSpPr txBox="1"/>
          <p:nvPr/>
        </p:nvSpPr>
        <p:spPr>
          <a:xfrm>
            <a:off x="101600" y="4732395"/>
            <a:ext cx="11592091" cy="1107996"/>
          </a:xfrm>
          <a:prstGeom prst="rect">
            <a:avLst/>
          </a:prstGeom>
          <a:noFill/>
        </p:spPr>
        <p:txBody>
          <a:bodyPr wrap="square" rtlCol="0">
            <a:spAutoFit/>
          </a:bodyPr>
          <a:lstStyle/>
          <a:p>
            <a:endParaRPr lang="en-GB" sz="2400"/>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endParaRPr lang="en-GB"/>
          </a:p>
        </p:txBody>
      </p:sp>
      <p:pic>
        <p:nvPicPr>
          <p:cNvPr id="3" name="Picture 2">
            <a:extLst>
              <a:ext uri="{FF2B5EF4-FFF2-40B4-BE49-F238E27FC236}">
                <a16:creationId xmlns:a16="http://schemas.microsoft.com/office/drawing/2014/main" id="{F740298C-E606-35E1-9060-3ABE7D988F2D}"/>
              </a:ext>
            </a:extLst>
          </p:cNvPr>
          <p:cNvPicPr>
            <a:picLocks noChangeAspect="1"/>
          </p:cNvPicPr>
          <p:nvPr/>
        </p:nvPicPr>
        <p:blipFill>
          <a:blip r:embed="rId2"/>
          <a:stretch>
            <a:fillRect/>
          </a:stretch>
        </p:blipFill>
        <p:spPr>
          <a:xfrm>
            <a:off x="1981200" y="860057"/>
            <a:ext cx="7973538" cy="5753903"/>
          </a:xfrm>
          <a:prstGeom prst="rect">
            <a:avLst/>
          </a:prstGeom>
        </p:spPr>
      </p:pic>
    </p:spTree>
    <p:extLst>
      <p:ext uri="{BB962C8B-B14F-4D97-AF65-F5344CB8AC3E}">
        <p14:creationId xmlns:p14="http://schemas.microsoft.com/office/powerpoint/2010/main" val="120509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81200" y="0"/>
            <a:ext cx="9385300" cy="955675"/>
          </a:xfrm>
        </p:spPr>
        <p:txBody>
          <a:bodyPr>
            <a:normAutofit/>
          </a:bodyPr>
          <a:lstStyle/>
          <a:p>
            <a:pPr algn="ctr"/>
            <a:r>
              <a:rPr lang="en-GB" sz="5400" b="1">
                <a:solidFill>
                  <a:schemeClr val="tx1"/>
                </a:solidFill>
              </a:rPr>
              <a:t>Completing the planning form</a:t>
            </a:r>
            <a:endParaRPr lang="en-GB" sz="5400" b="1"/>
          </a:p>
        </p:txBody>
      </p:sp>
      <p:sp>
        <p:nvSpPr>
          <p:cNvPr id="10" name="TextBox 9">
            <a:extLst>
              <a:ext uri="{FF2B5EF4-FFF2-40B4-BE49-F238E27FC236}">
                <a16:creationId xmlns:a16="http://schemas.microsoft.com/office/drawing/2014/main" id="{127046CC-FB60-46E0-B91B-2B08CDE987B5}"/>
              </a:ext>
            </a:extLst>
          </p:cNvPr>
          <p:cNvSpPr txBox="1"/>
          <p:nvPr/>
        </p:nvSpPr>
        <p:spPr>
          <a:xfrm>
            <a:off x="101600" y="4732395"/>
            <a:ext cx="11592091" cy="1107996"/>
          </a:xfrm>
          <a:prstGeom prst="rect">
            <a:avLst/>
          </a:prstGeom>
          <a:noFill/>
        </p:spPr>
        <p:txBody>
          <a:bodyPr wrap="square" rtlCol="0">
            <a:spAutoFit/>
          </a:bodyPr>
          <a:lstStyle/>
          <a:p>
            <a:endParaRPr lang="en-GB" sz="2400"/>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endParaRPr lang="en-GB"/>
          </a:p>
        </p:txBody>
      </p:sp>
      <p:pic>
        <p:nvPicPr>
          <p:cNvPr id="3" name="Picture 2">
            <a:extLst>
              <a:ext uri="{FF2B5EF4-FFF2-40B4-BE49-F238E27FC236}">
                <a16:creationId xmlns:a16="http://schemas.microsoft.com/office/drawing/2014/main" id="{85038375-4837-C41C-C145-9A7773622453}"/>
              </a:ext>
            </a:extLst>
          </p:cNvPr>
          <p:cNvPicPr>
            <a:picLocks noChangeAspect="1"/>
          </p:cNvPicPr>
          <p:nvPr/>
        </p:nvPicPr>
        <p:blipFill>
          <a:blip r:embed="rId2"/>
          <a:stretch>
            <a:fillRect/>
          </a:stretch>
        </p:blipFill>
        <p:spPr>
          <a:xfrm>
            <a:off x="1692128" y="1017609"/>
            <a:ext cx="8807744" cy="3973578"/>
          </a:xfrm>
          <a:prstGeom prst="rect">
            <a:avLst/>
          </a:prstGeom>
        </p:spPr>
      </p:pic>
      <p:sp>
        <p:nvSpPr>
          <p:cNvPr id="5" name="TextBox 4">
            <a:extLst>
              <a:ext uri="{FF2B5EF4-FFF2-40B4-BE49-F238E27FC236}">
                <a16:creationId xmlns:a16="http://schemas.microsoft.com/office/drawing/2014/main" id="{1824920A-DE73-CCFD-3D66-A022365B08A1}"/>
              </a:ext>
            </a:extLst>
          </p:cNvPr>
          <p:cNvSpPr txBox="1"/>
          <p:nvPr/>
        </p:nvSpPr>
        <p:spPr>
          <a:xfrm>
            <a:off x="825500" y="5409398"/>
            <a:ext cx="10541000" cy="369332"/>
          </a:xfrm>
          <a:prstGeom prst="rect">
            <a:avLst/>
          </a:prstGeom>
          <a:noFill/>
        </p:spPr>
        <p:txBody>
          <a:bodyPr wrap="square" rtlCol="0">
            <a:spAutoFit/>
          </a:bodyPr>
          <a:lstStyle/>
          <a:p>
            <a:r>
              <a:rPr lang="en-GB" b="1"/>
              <a:t>** </a:t>
            </a:r>
            <a:r>
              <a:rPr lang="en-GB"/>
              <a:t>Students can only opt for Art or 3D Design - they cannot do both</a:t>
            </a:r>
          </a:p>
        </p:txBody>
      </p:sp>
    </p:spTree>
    <p:extLst>
      <p:ext uri="{BB962C8B-B14F-4D97-AF65-F5344CB8AC3E}">
        <p14:creationId xmlns:p14="http://schemas.microsoft.com/office/powerpoint/2010/main" val="318533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9385300" cy="955675"/>
          </a:xfrm>
        </p:spPr>
        <p:txBody>
          <a:bodyPr>
            <a:normAutofit/>
          </a:bodyPr>
          <a:lstStyle/>
          <a:p>
            <a:pPr algn="ctr"/>
            <a:r>
              <a:rPr lang="en-GB" sz="5400" b="1"/>
              <a:t>Example of incorrect completion</a:t>
            </a:r>
          </a:p>
        </p:txBody>
      </p:sp>
      <p:pic>
        <p:nvPicPr>
          <p:cNvPr id="11" name="Content Placeholder 10">
            <a:extLst>
              <a:ext uri="{FF2B5EF4-FFF2-40B4-BE49-F238E27FC236}">
                <a16:creationId xmlns:a16="http://schemas.microsoft.com/office/drawing/2014/main" id="{D1384182-1BB1-AD7C-06C0-02B06EB930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342" y="2163588"/>
            <a:ext cx="9263315" cy="3563444"/>
          </a:xfrm>
          <a:prstGeom prst="rect">
            <a:avLst/>
          </a:prstGeom>
        </p:spPr>
      </p:pic>
    </p:spTree>
    <p:extLst>
      <p:ext uri="{BB962C8B-B14F-4D97-AF65-F5344CB8AC3E}">
        <p14:creationId xmlns:p14="http://schemas.microsoft.com/office/powerpoint/2010/main" val="72783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a:extLst>
              <a:ext uri="{FF2B5EF4-FFF2-40B4-BE49-F238E27FC236}">
                <a16:creationId xmlns:a16="http://schemas.microsoft.com/office/drawing/2014/main" id="{0A3E10F1-31AD-2301-8C46-F583FCEF3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41" y="2163588"/>
            <a:ext cx="9263315" cy="3563444"/>
          </a:xfrm>
          <a:prstGeom prst="rect">
            <a:avLst/>
          </a:prstGeom>
        </p:spPr>
      </p:pic>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9385300" cy="955675"/>
          </a:xfrm>
        </p:spPr>
        <p:txBody>
          <a:bodyPr>
            <a:normAutofit/>
          </a:bodyPr>
          <a:lstStyle/>
          <a:p>
            <a:pPr algn="ctr"/>
            <a:r>
              <a:rPr lang="en-GB" sz="5400" b="1"/>
              <a:t>Example of incorrect completion</a:t>
            </a:r>
          </a:p>
        </p:txBody>
      </p:sp>
      <p:sp>
        <p:nvSpPr>
          <p:cNvPr id="14" name="Content Placeholder 13">
            <a:extLst>
              <a:ext uri="{FF2B5EF4-FFF2-40B4-BE49-F238E27FC236}">
                <a16:creationId xmlns:a16="http://schemas.microsoft.com/office/drawing/2014/main" id="{85CE194B-47AA-10D8-1A3E-86F5891BE4E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478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9385300" cy="955675"/>
          </a:xfrm>
        </p:spPr>
        <p:txBody>
          <a:bodyPr>
            <a:normAutofit/>
          </a:bodyPr>
          <a:lstStyle/>
          <a:p>
            <a:pPr algn="ctr"/>
            <a:r>
              <a:rPr lang="en-GB" sz="5400" b="1"/>
              <a:t>Example of incorrect completion</a:t>
            </a:r>
          </a:p>
        </p:txBody>
      </p:sp>
      <p:sp>
        <p:nvSpPr>
          <p:cNvPr id="4" name="Content Placeholder 3">
            <a:extLst>
              <a:ext uri="{FF2B5EF4-FFF2-40B4-BE49-F238E27FC236}">
                <a16:creationId xmlns:a16="http://schemas.microsoft.com/office/drawing/2014/main" id="{033544A8-140A-6E0D-1247-1DF93AAE2070}"/>
              </a:ext>
            </a:extLst>
          </p:cNvPr>
          <p:cNvSpPr>
            <a:spLocks noGrp="1"/>
          </p:cNvSpPr>
          <p:nvPr>
            <p:ph idx="1"/>
          </p:nvPr>
        </p:nvSpPr>
        <p:spPr/>
        <p:txBody>
          <a:bodyPr/>
          <a:lstStyle/>
          <a:p>
            <a:endParaRPr lang="en-GB"/>
          </a:p>
        </p:txBody>
      </p:sp>
      <p:pic>
        <p:nvPicPr>
          <p:cNvPr id="10" name="Content Placeholder 9">
            <a:extLst>
              <a:ext uri="{FF2B5EF4-FFF2-40B4-BE49-F238E27FC236}">
                <a16:creationId xmlns:a16="http://schemas.microsoft.com/office/drawing/2014/main" id="{A804F09F-0ECA-3133-8A38-53945F138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40" y="2163588"/>
            <a:ext cx="9263315" cy="3563444"/>
          </a:xfrm>
          <a:prstGeom prst="rect">
            <a:avLst/>
          </a:prstGeom>
        </p:spPr>
      </p:pic>
    </p:spTree>
    <p:extLst>
      <p:ext uri="{BB962C8B-B14F-4D97-AF65-F5344CB8AC3E}">
        <p14:creationId xmlns:p14="http://schemas.microsoft.com/office/powerpoint/2010/main" val="407709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139700"/>
            <a:ext cx="9385300" cy="955675"/>
          </a:xfrm>
        </p:spPr>
        <p:txBody>
          <a:bodyPr>
            <a:normAutofit/>
          </a:bodyPr>
          <a:lstStyle/>
          <a:p>
            <a:pPr algn="ctr"/>
            <a:r>
              <a:rPr lang="en-GB" sz="5400" b="1"/>
              <a:t>Example of incorrect completion</a:t>
            </a:r>
          </a:p>
        </p:txBody>
      </p:sp>
      <p:pic>
        <p:nvPicPr>
          <p:cNvPr id="5" name="Picture 4">
            <a:extLst>
              <a:ext uri="{FF2B5EF4-FFF2-40B4-BE49-F238E27FC236}">
                <a16:creationId xmlns:a16="http://schemas.microsoft.com/office/drawing/2014/main" id="{C1943DC5-3E1A-76F0-F74B-C7B4321BA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40" y="2965692"/>
            <a:ext cx="9263314" cy="3563443"/>
          </a:xfrm>
          <a:prstGeom prst="rect">
            <a:avLst/>
          </a:prstGeom>
        </p:spPr>
      </p:pic>
      <p:sp>
        <p:nvSpPr>
          <p:cNvPr id="7" name="TextBox 6">
            <a:extLst>
              <a:ext uri="{FF2B5EF4-FFF2-40B4-BE49-F238E27FC236}">
                <a16:creationId xmlns:a16="http://schemas.microsoft.com/office/drawing/2014/main" id="{83AB9CD0-B6F5-3F1D-08EB-0C4F691F7297}"/>
              </a:ext>
            </a:extLst>
          </p:cNvPr>
          <p:cNvSpPr txBox="1"/>
          <p:nvPr/>
        </p:nvSpPr>
        <p:spPr>
          <a:xfrm>
            <a:off x="1464340" y="1675143"/>
            <a:ext cx="9263314" cy="1169551"/>
          </a:xfrm>
          <a:prstGeom prst="rect">
            <a:avLst/>
          </a:prstGeom>
          <a:noFill/>
          <a:ln w="57150">
            <a:solidFill>
              <a:srgbClr val="FF0000"/>
            </a:solidFill>
          </a:ln>
        </p:spPr>
        <p:txBody>
          <a:bodyPr wrap="square">
            <a:spAutoFit/>
          </a:bodyPr>
          <a:lstStyle/>
          <a:p>
            <a:pPr algn="just" rtl="0">
              <a:buNone/>
            </a:pPr>
            <a:r>
              <a:rPr lang="en-GB" sz="1400" b="0" i="0">
                <a:solidFill>
                  <a:srgbClr val="000000"/>
                </a:solidFill>
                <a:effectLst/>
              </a:rPr>
              <a:t>We would recommend that your child chooses a combination of subjects from </a:t>
            </a:r>
            <a:r>
              <a:rPr lang="en-GB" sz="1400" b="1" i="0">
                <a:solidFill>
                  <a:srgbClr val="62306F"/>
                </a:solidFill>
                <a:effectLst/>
              </a:rPr>
              <a:t>purple </a:t>
            </a:r>
            <a:r>
              <a:rPr lang="en-GB" sz="1400" b="0" i="0">
                <a:solidFill>
                  <a:srgbClr val="000000"/>
                </a:solidFill>
                <a:effectLst/>
              </a:rPr>
              <a:t>and </a:t>
            </a:r>
            <a:r>
              <a:rPr lang="en-GB" sz="1400" b="1" i="0">
                <a:solidFill>
                  <a:srgbClr val="F59F0A"/>
                </a:solidFill>
                <a:effectLst/>
              </a:rPr>
              <a:t>orange</a:t>
            </a:r>
            <a:r>
              <a:rPr lang="en-GB" sz="1400" b="0" i="0">
                <a:solidFill>
                  <a:srgbClr val="000000"/>
                </a:solidFill>
                <a:effectLst/>
              </a:rPr>
              <a:t>. At least one subject must be from </a:t>
            </a:r>
            <a:r>
              <a:rPr lang="en-GB" sz="1400" b="1" i="0">
                <a:solidFill>
                  <a:srgbClr val="62306F"/>
                </a:solidFill>
                <a:effectLst/>
              </a:rPr>
              <a:t>purple</a:t>
            </a:r>
            <a:r>
              <a:rPr lang="en-GB" sz="1400" b="0" i="0">
                <a:solidFill>
                  <a:srgbClr val="000000"/>
                </a:solidFill>
                <a:effectLst/>
              </a:rPr>
              <a:t>. These option choices contain high quality GCSE and vocational courses. Students wishing to apply to university after Sixth Form would benefit from studying French or Spanish and either Geography or History.</a:t>
            </a:r>
          </a:p>
          <a:p>
            <a:pPr algn="just" rtl="0">
              <a:buNone/>
            </a:pPr>
            <a:endParaRPr lang="en-GB" sz="1400">
              <a:effectLst/>
            </a:endParaRPr>
          </a:p>
          <a:p>
            <a:pPr algn="just" rtl="0">
              <a:buNone/>
            </a:pPr>
            <a:r>
              <a:rPr lang="en-GB" sz="1400" b="1" i="0">
                <a:solidFill>
                  <a:srgbClr val="FF0000"/>
                </a:solidFill>
                <a:effectLst/>
              </a:rPr>
              <a:t>Please note:</a:t>
            </a:r>
            <a:r>
              <a:rPr lang="en-GB" sz="1400" b="0" i="0">
                <a:solidFill>
                  <a:srgbClr val="000000"/>
                </a:solidFill>
                <a:effectLst/>
              </a:rPr>
              <a:t> these are the courses we are currently planning to offer, but these may be subject to change.</a:t>
            </a:r>
            <a:endParaRPr lang="en-GB" sz="1400">
              <a:effectLst/>
            </a:endParaRPr>
          </a:p>
        </p:txBody>
      </p:sp>
    </p:spTree>
    <p:extLst>
      <p:ext uri="{BB962C8B-B14F-4D97-AF65-F5344CB8AC3E}">
        <p14:creationId xmlns:p14="http://schemas.microsoft.com/office/powerpoint/2010/main" val="352045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139700"/>
            <a:ext cx="9385300" cy="955675"/>
          </a:xfrm>
        </p:spPr>
        <p:txBody>
          <a:bodyPr>
            <a:normAutofit/>
          </a:bodyPr>
          <a:lstStyle/>
          <a:p>
            <a:pPr algn="ctr"/>
            <a:r>
              <a:rPr lang="en-GB" sz="5400" b="1"/>
              <a:t>Example of incorrect completion</a:t>
            </a:r>
          </a:p>
        </p:txBody>
      </p:sp>
      <p:pic>
        <p:nvPicPr>
          <p:cNvPr id="11" name="Picture 10">
            <a:extLst>
              <a:ext uri="{FF2B5EF4-FFF2-40B4-BE49-F238E27FC236}">
                <a16:creationId xmlns:a16="http://schemas.microsoft.com/office/drawing/2014/main" id="{268BB29B-65C2-14DB-2D49-FEC53D40C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39" y="2965692"/>
            <a:ext cx="9263313" cy="3563443"/>
          </a:xfrm>
          <a:prstGeom prst="rect">
            <a:avLst/>
          </a:prstGeom>
        </p:spPr>
      </p:pic>
      <p:sp>
        <p:nvSpPr>
          <p:cNvPr id="8" name="TextBox 7">
            <a:extLst>
              <a:ext uri="{FF2B5EF4-FFF2-40B4-BE49-F238E27FC236}">
                <a16:creationId xmlns:a16="http://schemas.microsoft.com/office/drawing/2014/main" id="{B85A1AC9-9DE4-BBD9-8CCB-424341E14D07}"/>
              </a:ext>
            </a:extLst>
          </p:cNvPr>
          <p:cNvSpPr txBox="1"/>
          <p:nvPr/>
        </p:nvSpPr>
        <p:spPr>
          <a:xfrm>
            <a:off x="1464340" y="1675143"/>
            <a:ext cx="9263314" cy="1169551"/>
          </a:xfrm>
          <a:prstGeom prst="rect">
            <a:avLst/>
          </a:prstGeom>
          <a:noFill/>
          <a:ln w="57150">
            <a:solidFill>
              <a:srgbClr val="FF0000"/>
            </a:solidFill>
          </a:ln>
        </p:spPr>
        <p:txBody>
          <a:bodyPr wrap="square">
            <a:spAutoFit/>
          </a:bodyPr>
          <a:lstStyle/>
          <a:p>
            <a:pPr algn="just" rtl="0">
              <a:buNone/>
            </a:pPr>
            <a:r>
              <a:rPr lang="en-GB" sz="1400" b="0" i="0">
                <a:solidFill>
                  <a:srgbClr val="000000"/>
                </a:solidFill>
                <a:effectLst/>
              </a:rPr>
              <a:t>We would recommend that your child chooses a combination of subjects from </a:t>
            </a:r>
            <a:r>
              <a:rPr lang="en-GB" sz="1400" b="1" i="0">
                <a:solidFill>
                  <a:srgbClr val="62306F"/>
                </a:solidFill>
                <a:effectLst/>
              </a:rPr>
              <a:t>purple </a:t>
            </a:r>
            <a:r>
              <a:rPr lang="en-GB" sz="1400" b="0" i="0">
                <a:solidFill>
                  <a:srgbClr val="000000"/>
                </a:solidFill>
                <a:effectLst/>
              </a:rPr>
              <a:t>and </a:t>
            </a:r>
            <a:r>
              <a:rPr lang="en-GB" sz="1400" b="1" i="0">
                <a:solidFill>
                  <a:srgbClr val="F59F0A"/>
                </a:solidFill>
                <a:effectLst/>
              </a:rPr>
              <a:t>orange</a:t>
            </a:r>
            <a:r>
              <a:rPr lang="en-GB" sz="1400" b="0" i="0">
                <a:solidFill>
                  <a:srgbClr val="000000"/>
                </a:solidFill>
                <a:effectLst/>
              </a:rPr>
              <a:t>. At least one subject must be from </a:t>
            </a:r>
            <a:r>
              <a:rPr lang="en-GB" sz="1400" b="1" i="0">
                <a:solidFill>
                  <a:srgbClr val="62306F"/>
                </a:solidFill>
                <a:effectLst/>
              </a:rPr>
              <a:t>purple</a:t>
            </a:r>
            <a:r>
              <a:rPr lang="en-GB" sz="1400" b="0" i="0">
                <a:solidFill>
                  <a:srgbClr val="000000"/>
                </a:solidFill>
                <a:effectLst/>
              </a:rPr>
              <a:t>. These option choices contain high quality GCSE and vocational courses. Students wishing to apply to university after Sixth Form would benefit from studying French or Spanish and either Geography or History.</a:t>
            </a:r>
          </a:p>
          <a:p>
            <a:pPr algn="just" rtl="0">
              <a:buNone/>
            </a:pPr>
            <a:endParaRPr lang="en-GB" sz="1400">
              <a:effectLst/>
            </a:endParaRPr>
          </a:p>
          <a:p>
            <a:pPr algn="just" rtl="0">
              <a:buNone/>
            </a:pPr>
            <a:r>
              <a:rPr lang="en-GB" sz="1400" b="1" i="0">
                <a:solidFill>
                  <a:srgbClr val="FF0000"/>
                </a:solidFill>
                <a:effectLst/>
              </a:rPr>
              <a:t>Please note:</a:t>
            </a:r>
            <a:r>
              <a:rPr lang="en-GB" sz="1400" b="0" i="0">
                <a:solidFill>
                  <a:srgbClr val="000000"/>
                </a:solidFill>
                <a:effectLst/>
              </a:rPr>
              <a:t> these are the courses we are currently planning to offer, but these may be subject to change.</a:t>
            </a:r>
            <a:endParaRPr lang="en-GB" sz="1400">
              <a:effectLst/>
            </a:endParaRPr>
          </a:p>
        </p:txBody>
      </p:sp>
      <p:sp>
        <p:nvSpPr>
          <p:cNvPr id="9" name="Rectangle 8">
            <a:extLst>
              <a:ext uri="{FF2B5EF4-FFF2-40B4-BE49-F238E27FC236}">
                <a16:creationId xmlns:a16="http://schemas.microsoft.com/office/drawing/2014/main" id="{3DCF3BA6-3C26-C400-67AF-E6E2AA0E7954}"/>
              </a:ext>
            </a:extLst>
          </p:cNvPr>
          <p:cNvSpPr/>
          <p:nvPr/>
        </p:nvSpPr>
        <p:spPr>
          <a:xfrm>
            <a:off x="1464339" y="5727031"/>
            <a:ext cx="9263313" cy="80210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723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9683-8423-4EB9-B7C7-F2F1C9ED2FFA}"/>
              </a:ext>
            </a:extLst>
          </p:cNvPr>
          <p:cNvSpPr>
            <a:spLocks noGrp="1"/>
          </p:cNvSpPr>
          <p:nvPr>
            <p:ph type="title"/>
          </p:nvPr>
        </p:nvSpPr>
        <p:spPr>
          <a:xfrm>
            <a:off x="1003300" y="2574925"/>
            <a:ext cx="10515600" cy="1325563"/>
          </a:xfrm>
        </p:spPr>
        <p:txBody>
          <a:bodyPr>
            <a:normAutofit fontScale="90000"/>
          </a:bodyPr>
          <a:lstStyle/>
          <a:p>
            <a:pPr algn="ctr"/>
            <a:r>
              <a:rPr lang="en-GB" sz="7300" b="1"/>
              <a:t>Options Process</a:t>
            </a:r>
            <a:br>
              <a:rPr lang="en-GB" sz="6000" b="1">
                <a:solidFill>
                  <a:schemeClr val="tx1"/>
                </a:solidFill>
              </a:rPr>
            </a:br>
            <a:br>
              <a:rPr lang="en-GB" sz="6000" b="1">
                <a:solidFill>
                  <a:schemeClr val="tx1"/>
                </a:solidFill>
              </a:rPr>
            </a:br>
            <a:r>
              <a:rPr lang="en-GB" sz="5300" i="1">
                <a:solidFill>
                  <a:schemeClr val="tx1"/>
                </a:solidFill>
              </a:rPr>
              <a:t>Scott Crane</a:t>
            </a:r>
            <a:br>
              <a:rPr lang="en-GB" sz="5300" i="1">
                <a:solidFill>
                  <a:schemeClr val="tx1"/>
                </a:solidFill>
              </a:rPr>
            </a:br>
            <a:r>
              <a:rPr lang="en-GB" sz="5300" i="1">
                <a:solidFill>
                  <a:schemeClr val="tx1"/>
                </a:solidFill>
              </a:rPr>
              <a:t>Vice Principal</a:t>
            </a:r>
            <a:endParaRPr lang="en-GB" sz="6000" b="1" i="1"/>
          </a:p>
        </p:txBody>
      </p:sp>
    </p:spTree>
    <p:extLst>
      <p:ext uri="{BB962C8B-B14F-4D97-AF65-F5344CB8AC3E}">
        <p14:creationId xmlns:p14="http://schemas.microsoft.com/office/powerpoint/2010/main" val="277408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481912" y="215921"/>
            <a:ext cx="11029071" cy="955675"/>
          </a:xfrm>
        </p:spPr>
        <p:txBody>
          <a:bodyPr>
            <a:normAutofit fontScale="90000"/>
          </a:bodyPr>
          <a:lstStyle/>
          <a:p>
            <a:pPr algn="ctr"/>
            <a:r>
              <a:rPr lang="en-GB" sz="5400" b="1"/>
              <a:t>Example of correct options planning form</a:t>
            </a:r>
          </a:p>
        </p:txBody>
      </p:sp>
      <p:pic>
        <p:nvPicPr>
          <p:cNvPr id="3" name="Picture 2">
            <a:extLst>
              <a:ext uri="{FF2B5EF4-FFF2-40B4-BE49-F238E27FC236}">
                <a16:creationId xmlns:a16="http://schemas.microsoft.com/office/drawing/2014/main" id="{72B6A973-8E43-96DC-0DEC-62378702FDA9}"/>
              </a:ext>
            </a:extLst>
          </p:cNvPr>
          <p:cNvPicPr>
            <a:picLocks noChangeAspect="1"/>
          </p:cNvPicPr>
          <p:nvPr/>
        </p:nvPicPr>
        <p:blipFill>
          <a:blip r:embed="rId2"/>
          <a:stretch>
            <a:fillRect/>
          </a:stretch>
        </p:blipFill>
        <p:spPr>
          <a:xfrm>
            <a:off x="1797363" y="1435496"/>
            <a:ext cx="9328620" cy="4901296"/>
          </a:xfrm>
          <a:prstGeom prst="rect">
            <a:avLst/>
          </a:prstGeom>
        </p:spPr>
      </p:pic>
    </p:spTree>
    <p:extLst>
      <p:ext uri="{BB962C8B-B14F-4D97-AF65-F5344CB8AC3E}">
        <p14:creationId xmlns:p14="http://schemas.microsoft.com/office/powerpoint/2010/main" val="258849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9385300" cy="955675"/>
          </a:xfrm>
        </p:spPr>
        <p:txBody>
          <a:bodyPr>
            <a:normAutofit/>
          </a:bodyPr>
          <a:lstStyle/>
          <a:p>
            <a:pPr algn="ctr"/>
            <a:r>
              <a:rPr lang="en-GB" sz="5400" b="1"/>
              <a:t>Submission of Options Choices</a:t>
            </a:r>
          </a:p>
        </p:txBody>
      </p:sp>
      <p:sp>
        <p:nvSpPr>
          <p:cNvPr id="7" name="TextBox 6">
            <a:extLst>
              <a:ext uri="{FF2B5EF4-FFF2-40B4-BE49-F238E27FC236}">
                <a16:creationId xmlns:a16="http://schemas.microsoft.com/office/drawing/2014/main" id="{10386AEA-B2DA-408C-A3D5-7305A61C0F10}"/>
              </a:ext>
            </a:extLst>
          </p:cNvPr>
          <p:cNvSpPr txBox="1"/>
          <p:nvPr/>
        </p:nvSpPr>
        <p:spPr>
          <a:xfrm>
            <a:off x="420624" y="1426464"/>
            <a:ext cx="11152632" cy="4401205"/>
          </a:xfrm>
          <a:prstGeom prst="rect">
            <a:avLst/>
          </a:prstGeom>
          <a:noFill/>
        </p:spPr>
        <p:txBody>
          <a:bodyPr wrap="square">
            <a:spAutoFit/>
          </a:bodyPr>
          <a:lstStyle/>
          <a:p>
            <a:pPr marL="571500" indent="-571500">
              <a:buFont typeface="Arial" panose="020B0604020202020204" pitchFamily="34" charset="0"/>
              <a:buChar char="•"/>
            </a:pPr>
            <a:r>
              <a:rPr lang="en-GB" sz="2400"/>
              <a:t>Ensure your completed ‘planning’ form has a different first choice subject in each option block</a:t>
            </a:r>
          </a:p>
          <a:p>
            <a:endParaRPr lang="en-GB" sz="2400"/>
          </a:p>
          <a:p>
            <a:pPr marL="571500" indent="-571500">
              <a:buFont typeface="Arial" panose="020B0604020202020204" pitchFamily="34" charset="0"/>
              <a:buChar char="•"/>
            </a:pPr>
            <a:r>
              <a:rPr lang="en-GB" sz="2400"/>
              <a:t>Ensure your completed options form has 8 subjects identified</a:t>
            </a:r>
          </a:p>
          <a:p>
            <a:pPr marL="571500" indent="-571500">
              <a:buFont typeface="Arial" panose="020B0604020202020204" pitchFamily="34" charset="0"/>
              <a:buChar char="•"/>
            </a:pPr>
            <a:endParaRPr lang="en-GB" sz="2400"/>
          </a:p>
          <a:p>
            <a:pPr marL="571500" indent="-571500">
              <a:buFont typeface="Arial" panose="020B0604020202020204" pitchFamily="34" charset="0"/>
              <a:buChar char="•"/>
            </a:pPr>
            <a:r>
              <a:rPr lang="en-GB" sz="2400"/>
              <a:t>Ensure you have completed the ranking information and that you have selected courses for the right reasons</a:t>
            </a:r>
          </a:p>
          <a:p>
            <a:pPr marL="571500" indent="-571500">
              <a:buFont typeface="Arial" panose="020B0604020202020204" pitchFamily="34" charset="0"/>
              <a:buChar char="•"/>
            </a:pPr>
            <a:endParaRPr lang="en-GB" sz="2400"/>
          </a:p>
          <a:p>
            <a:pPr marL="571500" indent="-571500">
              <a:buFont typeface="Arial" panose="020B0604020202020204" pitchFamily="34" charset="0"/>
              <a:buChar char="•"/>
            </a:pPr>
            <a:r>
              <a:rPr lang="en-GB" sz="2400"/>
              <a:t>Remember that you cannot choose Art and 3d Design</a:t>
            </a:r>
          </a:p>
          <a:p>
            <a:endParaRPr lang="en-GB" sz="2400"/>
          </a:p>
          <a:p>
            <a:pPr algn="ctr"/>
            <a:endParaRPr lang="en-GB" sz="4000"/>
          </a:p>
        </p:txBody>
      </p:sp>
      <p:pic>
        <p:nvPicPr>
          <p:cNvPr id="3" name="Picture 2">
            <a:extLst>
              <a:ext uri="{FF2B5EF4-FFF2-40B4-BE49-F238E27FC236}">
                <a16:creationId xmlns:a16="http://schemas.microsoft.com/office/drawing/2014/main" id="{A2BE7A8D-60E8-129A-C83F-4B37E3ADC46E}"/>
              </a:ext>
            </a:extLst>
          </p:cNvPr>
          <p:cNvPicPr>
            <a:picLocks noChangeAspect="1"/>
          </p:cNvPicPr>
          <p:nvPr/>
        </p:nvPicPr>
        <p:blipFill>
          <a:blip r:embed="rId2"/>
          <a:stretch>
            <a:fillRect/>
          </a:stretch>
        </p:blipFill>
        <p:spPr>
          <a:xfrm>
            <a:off x="690117" y="5025189"/>
            <a:ext cx="10883139" cy="1123589"/>
          </a:xfrm>
          <a:prstGeom prst="rect">
            <a:avLst/>
          </a:prstGeom>
        </p:spPr>
      </p:pic>
    </p:spTree>
    <p:extLst>
      <p:ext uri="{BB962C8B-B14F-4D97-AF65-F5344CB8AC3E}">
        <p14:creationId xmlns:p14="http://schemas.microsoft.com/office/powerpoint/2010/main" val="51373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4288E-20DC-1EC0-1F33-21F56D854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A6D3B-72CD-7D5C-CAD9-7596C1A7973C}"/>
              </a:ext>
            </a:extLst>
          </p:cNvPr>
          <p:cNvSpPr>
            <a:spLocks noGrp="1"/>
          </p:cNvSpPr>
          <p:nvPr>
            <p:ph type="title"/>
          </p:nvPr>
        </p:nvSpPr>
        <p:spPr>
          <a:xfrm>
            <a:off x="1968500" y="365125"/>
            <a:ext cx="9385300" cy="955675"/>
          </a:xfrm>
        </p:spPr>
        <p:txBody>
          <a:bodyPr>
            <a:normAutofit/>
          </a:bodyPr>
          <a:lstStyle/>
          <a:p>
            <a:pPr algn="ctr"/>
            <a:r>
              <a:rPr lang="en-GB" sz="5400" b="1"/>
              <a:t>Submission of Options Choices</a:t>
            </a:r>
          </a:p>
        </p:txBody>
      </p:sp>
      <p:sp>
        <p:nvSpPr>
          <p:cNvPr id="7" name="TextBox 6">
            <a:extLst>
              <a:ext uri="{FF2B5EF4-FFF2-40B4-BE49-F238E27FC236}">
                <a16:creationId xmlns:a16="http://schemas.microsoft.com/office/drawing/2014/main" id="{B7A3D249-B256-59F0-F3EB-49FAD3992DAF}"/>
              </a:ext>
            </a:extLst>
          </p:cNvPr>
          <p:cNvSpPr txBox="1"/>
          <p:nvPr/>
        </p:nvSpPr>
        <p:spPr>
          <a:xfrm>
            <a:off x="168442" y="1455822"/>
            <a:ext cx="11413958" cy="5509200"/>
          </a:xfrm>
          <a:prstGeom prst="rect">
            <a:avLst/>
          </a:prstGeom>
          <a:noFill/>
        </p:spPr>
        <p:txBody>
          <a:bodyPr wrap="square">
            <a:spAutoFit/>
          </a:bodyPr>
          <a:lstStyle/>
          <a:p>
            <a:pPr marL="571500" indent="-571500">
              <a:buFont typeface="Arial" panose="020B0604020202020204" pitchFamily="34" charset="0"/>
              <a:buChar char="•"/>
            </a:pPr>
            <a:r>
              <a:rPr lang="en-GB" sz="2400"/>
              <a:t>Once you are happy that you have planned your options choices correctly you will need to access the QR code to submit your final choices via the online form. QR codes can be found on the planning form</a:t>
            </a:r>
          </a:p>
          <a:p>
            <a:pPr marL="571500" indent="-571500">
              <a:buFont typeface="Arial" panose="020B0604020202020204" pitchFamily="34" charset="0"/>
              <a:buChar char="•"/>
            </a:pPr>
            <a:endParaRPr lang="en-GB" sz="2400"/>
          </a:p>
          <a:p>
            <a:pPr marL="571500" indent="-571500">
              <a:buFont typeface="Arial" panose="020B0604020202020204" pitchFamily="34" charset="0"/>
              <a:buChar char="•"/>
            </a:pPr>
            <a:r>
              <a:rPr lang="en-GB" sz="2400"/>
              <a:t>Options </a:t>
            </a:r>
            <a:r>
              <a:rPr lang="en-GB" sz="2400" b="1" u="sng"/>
              <a:t>are not </a:t>
            </a:r>
            <a:r>
              <a:rPr lang="en-GB" sz="2400"/>
              <a:t>allocated on a first-come, first-served basis</a:t>
            </a:r>
          </a:p>
          <a:p>
            <a:endParaRPr lang="en-GB" sz="2400"/>
          </a:p>
          <a:p>
            <a:pPr marL="571500" indent="-571500">
              <a:buFont typeface="Arial" panose="020B0604020202020204" pitchFamily="34" charset="0"/>
              <a:buChar char="•"/>
            </a:pPr>
            <a:r>
              <a:rPr lang="en-GB" sz="2400"/>
              <a:t>Please note that once the form is submitted, you will only be able to change option choice requests by emailing </a:t>
            </a:r>
            <a:r>
              <a:rPr lang="en-GB" sz="2400">
                <a:hlinkClick r:id="rId2"/>
              </a:rPr>
              <a:t>options@arrowvale.crst.org.uk</a:t>
            </a:r>
            <a:r>
              <a:rPr lang="en-GB" sz="2400"/>
              <a:t> </a:t>
            </a:r>
          </a:p>
          <a:p>
            <a:endParaRPr lang="en-GB" sz="2400"/>
          </a:p>
          <a:p>
            <a:pPr marL="571500" indent="-571500">
              <a:buFont typeface="Arial" panose="020B0604020202020204" pitchFamily="34" charset="0"/>
              <a:buChar char="•"/>
            </a:pPr>
            <a:r>
              <a:rPr lang="en-GB" sz="2400"/>
              <a:t>The </a:t>
            </a:r>
            <a:r>
              <a:rPr lang="en-GB" sz="2400" b="1"/>
              <a:t>deadline</a:t>
            </a:r>
            <a:r>
              <a:rPr lang="en-GB" sz="2400"/>
              <a:t> for submitting option choices is </a:t>
            </a:r>
            <a:r>
              <a:rPr lang="en-GB" sz="2400" b="1"/>
              <a:t>Monday 13</a:t>
            </a:r>
            <a:r>
              <a:rPr lang="en-GB" sz="2400" b="1" baseline="30000"/>
              <a:t>th</a:t>
            </a:r>
            <a:r>
              <a:rPr lang="en-GB" sz="2400" b="1"/>
              <a:t> April at 08:30am</a:t>
            </a:r>
          </a:p>
          <a:p>
            <a:endParaRPr lang="en-GB" sz="2400"/>
          </a:p>
          <a:p>
            <a:pPr marL="571500" indent="-571500">
              <a:buFont typeface="Arial" panose="020B0604020202020204" pitchFamily="34" charset="0"/>
              <a:buChar char="•"/>
            </a:pPr>
            <a:r>
              <a:rPr lang="en-GB" sz="2400"/>
              <a:t>Be aware that some/most students will be allocated one of their reserve choices, due to limitations on group sizes etc.</a:t>
            </a:r>
          </a:p>
          <a:p>
            <a:pPr algn="ctr"/>
            <a:endParaRPr lang="en-GB" sz="4000"/>
          </a:p>
        </p:txBody>
      </p:sp>
    </p:spTree>
    <p:extLst>
      <p:ext uri="{BB962C8B-B14F-4D97-AF65-F5344CB8AC3E}">
        <p14:creationId xmlns:p14="http://schemas.microsoft.com/office/powerpoint/2010/main" val="242275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B42D7-6804-57F1-061E-D22542062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63CF5-158D-E038-536D-78CE94F2C286}"/>
              </a:ext>
            </a:extLst>
          </p:cNvPr>
          <p:cNvSpPr>
            <a:spLocks noGrp="1"/>
          </p:cNvSpPr>
          <p:nvPr>
            <p:ph type="title"/>
          </p:nvPr>
        </p:nvSpPr>
        <p:spPr>
          <a:xfrm>
            <a:off x="1968500" y="365125"/>
            <a:ext cx="9385300" cy="955675"/>
          </a:xfrm>
        </p:spPr>
        <p:txBody>
          <a:bodyPr>
            <a:normAutofit/>
          </a:bodyPr>
          <a:lstStyle/>
          <a:p>
            <a:pPr algn="ctr"/>
            <a:r>
              <a:rPr lang="en-GB" sz="5400" b="1"/>
              <a:t>Submission of Options Choices</a:t>
            </a:r>
          </a:p>
        </p:txBody>
      </p:sp>
      <p:sp>
        <p:nvSpPr>
          <p:cNvPr id="7" name="TextBox 6">
            <a:extLst>
              <a:ext uri="{FF2B5EF4-FFF2-40B4-BE49-F238E27FC236}">
                <a16:creationId xmlns:a16="http://schemas.microsoft.com/office/drawing/2014/main" id="{D5DC2838-4CF5-AEF5-4AF0-D127B5AB7961}"/>
              </a:ext>
            </a:extLst>
          </p:cNvPr>
          <p:cNvSpPr txBox="1"/>
          <p:nvPr/>
        </p:nvSpPr>
        <p:spPr>
          <a:xfrm>
            <a:off x="168442" y="1455822"/>
            <a:ext cx="11413958" cy="5509200"/>
          </a:xfrm>
          <a:prstGeom prst="rect">
            <a:avLst/>
          </a:prstGeom>
          <a:noFill/>
        </p:spPr>
        <p:txBody>
          <a:bodyPr wrap="square">
            <a:spAutoFit/>
          </a:bodyPr>
          <a:lstStyle/>
          <a:p>
            <a:pPr marL="571500" indent="-571500">
              <a:buFont typeface="Arial" panose="020B0604020202020204" pitchFamily="34" charset="0"/>
              <a:buChar char="•"/>
            </a:pPr>
            <a:r>
              <a:rPr lang="en-GB" sz="2400"/>
              <a:t>Once you are happy that you have planned your options choices correctly you will need to access the QR code to submit your final choices via the online form. QR codes can be found on the planning form</a:t>
            </a:r>
          </a:p>
          <a:p>
            <a:pPr marL="571500" indent="-571500">
              <a:buFont typeface="Arial" panose="020B0604020202020204" pitchFamily="34" charset="0"/>
              <a:buChar char="•"/>
            </a:pPr>
            <a:endParaRPr lang="en-GB" sz="2400"/>
          </a:p>
          <a:p>
            <a:pPr marL="571500" indent="-571500">
              <a:buFont typeface="Arial" panose="020B0604020202020204" pitchFamily="34" charset="0"/>
              <a:buChar char="•"/>
            </a:pPr>
            <a:r>
              <a:rPr lang="en-GB" sz="2400"/>
              <a:t>Options </a:t>
            </a:r>
            <a:r>
              <a:rPr lang="en-GB" sz="2400" b="1" u="sng"/>
              <a:t>are not </a:t>
            </a:r>
            <a:r>
              <a:rPr lang="en-GB" sz="2400"/>
              <a:t>allocated on a first-come, first-served basis</a:t>
            </a:r>
          </a:p>
          <a:p>
            <a:endParaRPr lang="en-GB" sz="2400"/>
          </a:p>
          <a:p>
            <a:pPr marL="571500" indent="-571500">
              <a:buFont typeface="Arial" panose="020B0604020202020204" pitchFamily="34" charset="0"/>
              <a:buChar char="•"/>
            </a:pPr>
            <a:r>
              <a:rPr lang="en-GB" sz="2400"/>
              <a:t>Please note that once the form is submitted, you will only be able to change option choice requests by emailing </a:t>
            </a:r>
            <a:r>
              <a:rPr lang="en-GB" sz="2400">
                <a:hlinkClick r:id="rId2"/>
              </a:rPr>
              <a:t>options@arrowvale.crst.org.uk</a:t>
            </a:r>
            <a:r>
              <a:rPr lang="en-GB" sz="2400"/>
              <a:t> </a:t>
            </a:r>
          </a:p>
          <a:p>
            <a:endParaRPr lang="en-GB" sz="2400"/>
          </a:p>
          <a:p>
            <a:pPr marL="571500" indent="-571500">
              <a:buFont typeface="Arial" panose="020B0604020202020204" pitchFamily="34" charset="0"/>
              <a:buChar char="•"/>
            </a:pPr>
            <a:r>
              <a:rPr lang="en-GB" sz="2400"/>
              <a:t>The </a:t>
            </a:r>
            <a:r>
              <a:rPr lang="en-GB" sz="2400" b="1"/>
              <a:t>deadline</a:t>
            </a:r>
            <a:r>
              <a:rPr lang="en-GB" sz="2400"/>
              <a:t> for submitting option choices is </a:t>
            </a:r>
            <a:r>
              <a:rPr lang="en-GB" sz="2400" b="1"/>
              <a:t>Monday 13</a:t>
            </a:r>
            <a:r>
              <a:rPr lang="en-GB" sz="2400" b="1" baseline="30000"/>
              <a:t>th</a:t>
            </a:r>
            <a:r>
              <a:rPr lang="en-GB" sz="2400" b="1"/>
              <a:t> April at 08:30am</a:t>
            </a:r>
          </a:p>
          <a:p>
            <a:endParaRPr lang="en-GB" sz="2400"/>
          </a:p>
          <a:p>
            <a:pPr marL="571500" indent="-571500">
              <a:buFont typeface="Arial" panose="020B0604020202020204" pitchFamily="34" charset="0"/>
              <a:buChar char="•"/>
            </a:pPr>
            <a:r>
              <a:rPr lang="en-GB" sz="2400"/>
              <a:t>Be aware that some/most students will be allocated one of their reserve choices, due to limitations on group sizes etc.</a:t>
            </a:r>
          </a:p>
          <a:p>
            <a:pPr algn="ctr"/>
            <a:endParaRPr lang="en-GB" sz="4000"/>
          </a:p>
        </p:txBody>
      </p:sp>
      <p:pic>
        <p:nvPicPr>
          <p:cNvPr id="4" name="Picture 3">
            <a:extLst>
              <a:ext uri="{FF2B5EF4-FFF2-40B4-BE49-F238E27FC236}">
                <a16:creationId xmlns:a16="http://schemas.microsoft.com/office/drawing/2014/main" id="{D7609D7F-25C3-512E-B04C-09575AB1C29D}"/>
              </a:ext>
            </a:extLst>
          </p:cNvPr>
          <p:cNvPicPr>
            <a:picLocks noChangeAspect="1"/>
          </p:cNvPicPr>
          <p:nvPr/>
        </p:nvPicPr>
        <p:blipFill>
          <a:blip r:embed="rId3"/>
          <a:stretch>
            <a:fillRect/>
          </a:stretch>
        </p:blipFill>
        <p:spPr>
          <a:xfrm>
            <a:off x="168442" y="0"/>
            <a:ext cx="11855116" cy="6858000"/>
          </a:xfrm>
          <a:prstGeom prst="rect">
            <a:avLst/>
          </a:prstGeom>
        </p:spPr>
      </p:pic>
    </p:spTree>
    <p:extLst>
      <p:ext uri="{BB962C8B-B14F-4D97-AF65-F5344CB8AC3E}">
        <p14:creationId xmlns:p14="http://schemas.microsoft.com/office/powerpoint/2010/main" val="202886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91327-C2CB-8BAB-2197-0AAA8EB4C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3A24C-AB0E-6A03-2237-DF969DBC2FB1}"/>
              </a:ext>
            </a:extLst>
          </p:cNvPr>
          <p:cNvSpPr>
            <a:spLocks noGrp="1"/>
          </p:cNvSpPr>
          <p:nvPr>
            <p:ph type="title"/>
          </p:nvPr>
        </p:nvSpPr>
        <p:spPr>
          <a:xfrm>
            <a:off x="1968500" y="365125"/>
            <a:ext cx="9385300" cy="955675"/>
          </a:xfrm>
        </p:spPr>
        <p:txBody>
          <a:bodyPr>
            <a:normAutofit/>
          </a:bodyPr>
          <a:lstStyle/>
          <a:p>
            <a:pPr algn="ctr"/>
            <a:r>
              <a:rPr lang="en-GB" sz="5400" b="1"/>
              <a:t>Submission of Options Choices</a:t>
            </a:r>
          </a:p>
        </p:txBody>
      </p:sp>
      <p:sp>
        <p:nvSpPr>
          <p:cNvPr id="7" name="TextBox 6">
            <a:extLst>
              <a:ext uri="{FF2B5EF4-FFF2-40B4-BE49-F238E27FC236}">
                <a16:creationId xmlns:a16="http://schemas.microsoft.com/office/drawing/2014/main" id="{0D6814EE-346B-192A-5D7B-3203AE015B43}"/>
              </a:ext>
            </a:extLst>
          </p:cNvPr>
          <p:cNvSpPr txBox="1"/>
          <p:nvPr/>
        </p:nvSpPr>
        <p:spPr>
          <a:xfrm>
            <a:off x="168442" y="1455822"/>
            <a:ext cx="11413958" cy="5509200"/>
          </a:xfrm>
          <a:prstGeom prst="rect">
            <a:avLst/>
          </a:prstGeom>
          <a:noFill/>
        </p:spPr>
        <p:txBody>
          <a:bodyPr wrap="square">
            <a:spAutoFit/>
          </a:bodyPr>
          <a:lstStyle/>
          <a:p>
            <a:pPr marL="571500" indent="-571500">
              <a:buFont typeface="Arial" panose="020B0604020202020204" pitchFamily="34" charset="0"/>
              <a:buChar char="•"/>
            </a:pPr>
            <a:r>
              <a:rPr lang="en-GB" sz="2400"/>
              <a:t>Once you are happy that you have planned your options choices correctly you will need to access the QR code to submit your final choices via the online form. QR codes can be found on the planning form</a:t>
            </a:r>
          </a:p>
          <a:p>
            <a:pPr marL="571500" indent="-571500">
              <a:buFont typeface="Arial" panose="020B0604020202020204" pitchFamily="34" charset="0"/>
              <a:buChar char="•"/>
            </a:pPr>
            <a:endParaRPr lang="en-GB" sz="2400"/>
          </a:p>
          <a:p>
            <a:pPr marL="571500" indent="-571500">
              <a:buFont typeface="Arial" panose="020B0604020202020204" pitchFamily="34" charset="0"/>
              <a:buChar char="•"/>
            </a:pPr>
            <a:r>
              <a:rPr lang="en-GB" sz="2400"/>
              <a:t>Options </a:t>
            </a:r>
            <a:r>
              <a:rPr lang="en-GB" sz="2400" b="1" u="sng"/>
              <a:t>are not </a:t>
            </a:r>
            <a:r>
              <a:rPr lang="en-GB" sz="2400"/>
              <a:t>allocated on a first-come, first-served basis</a:t>
            </a:r>
          </a:p>
          <a:p>
            <a:endParaRPr lang="en-GB" sz="2400"/>
          </a:p>
          <a:p>
            <a:pPr marL="571500" indent="-571500">
              <a:buFont typeface="Arial" panose="020B0604020202020204" pitchFamily="34" charset="0"/>
              <a:buChar char="•"/>
            </a:pPr>
            <a:r>
              <a:rPr lang="en-GB" sz="2400"/>
              <a:t>Please note that once the form is submitted, you will only be able to change option choice requests by emailing </a:t>
            </a:r>
            <a:r>
              <a:rPr lang="en-GB" sz="2400">
                <a:hlinkClick r:id="rId2"/>
              </a:rPr>
              <a:t>options@arrowvale.crst.org.uk</a:t>
            </a:r>
            <a:r>
              <a:rPr lang="en-GB" sz="2400"/>
              <a:t> </a:t>
            </a:r>
          </a:p>
          <a:p>
            <a:endParaRPr lang="en-GB" sz="2400"/>
          </a:p>
          <a:p>
            <a:pPr marL="571500" indent="-571500">
              <a:buFont typeface="Arial" panose="020B0604020202020204" pitchFamily="34" charset="0"/>
              <a:buChar char="•"/>
            </a:pPr>
            <a:r>
              <a:rPr lang="en-GB" sz="2400"/>
              <a:t>The </a:t>
            </a:r>
            <a:r>
              <a:rPr lang="en-GB" sz="2400" b="1"/>
              <a:t>deadline</a:t>
            </a:r>
            <a:r>
              <a:rPr lang="en-GB" sz="2400"/>
              <a:t> for submitting option choices is </a:t>
            </a:r>
            <a:r>
              <a:rPr lang="en-GB" sz="2400" b="1"/>
              <a:t>Monday 13</a:t>
            </a:r>
            <a:r>
              <a:rPr lang="en-GB" sz="2400" b="1" baseline="30000"/>
              <a:t>th</a:t>
            </a:r>
            <a:r>
              <a:rPr lang="en-GB" sz="2400" b="1"/>
              <a:t> April at 08:30am</a:t>
            </a:r>
          </a:p>
          <a:p>
            <a:endParaRPr lang="en-GB" sz="2400"/>
          </a:p>
          <a:p>
            <a:pPr marL="571500" indent="-571500">
              <a:buFont typeface="Arial" panose="020B0604020202020204" pitchFamily="34" charset="0"/>
              <a:buChar char="•"/>
            </a:pPr>
            <a:r>
              <a:rPr lang="en-GB" sz="2400"/>
              <a:t>Be aware that some/most students will be allocated one of their reserve choices, due to limitations on group sizes etc.</a:t>
            </a:r>
          </a:p>
          <a:p>
            <a:pPr algn="ctr"/>
            <a:endParaRPr lang="en-GB" sz="4000"/>
          </a:p>
        </p:txBody>
      </p:sp>
      <p:pic>
        <p:nvPicPr>
          <p:cNvPr id="4" name="Picture 3">
            <a:extLst>
              <a:ext uri="{FF2B5EF4-FFF2-40B4-BE49-F238E27FC236}">
                <a16:creationId xmlns:a16="http://schemas.microsoft.com/office/drawing/2014/main" id="{3400E189-A3CA-6E63-705B-729BE53B4691}"/>
              </a:ext>
            </a:extLst>
          </p:cNvPr>
          <p:cNvPicPr>
            <a:picLocks noChangeAspect="1"/>
          </p:cNvPicPr>
          <p:nvPr/>
        </p:nvPicPr>
        <p:blipFill>
          <a:blip r:embed="rId3"/>
          <a:stretch>
            <a:fillRect/>
          </a:stretch>
        </p:blipFill>
        <p:spPr>
          <a:xfrm>
            <a:off x="168442" y="0"/>
            <a:ext cx="11855116" cy="6858000"/>
          </a:xfrm>
          <a:prstGeom prst="rect">
            <a:avLst/>
          </a:prstGeom>
        </p:spPr>
      </p:pic>
      <p:pic>
        <p:nvPicPr>
          <p:cNvPr id="3" name="Picture 2">
            <a:extLst>
              <a:ext uri="{FF2B5EF4-FFF2-40B4-BE49-F238E27FC236}">
                <a16:creationId xmlns:a16="http://schemas.microsoft.com/office/drawing/2014/main" id="{54C0C776-336A-B80A-6023-20E478E0393E}"/>
              </a:ext>
            </a:extLst>
          </p:cNvPr>
          <p:cNvPicPr>
            <a:picLocks noChangeAspect="1"/>
          </p:cNvPicPr>
          <p:nvPr/>
        </p:nvPicPr>
        <p:blipFill>
          <a:blip r:embed="rId4"/>
          <a:stretch>
            <a:fillRect/>
          </a:stretch>
        </p:blipFill>
        <p:spPr>
          <a:xfrm>
            <a:off x="3423864" y="32863"/>
            <a:ext cx="5344271" cy="6792273"/>
          </a:xfrm>
          <a:prstGeom prst="rect">
            <a:avLst/>
          </a:prstGeom>
        </p:spPr>
      </p:pic>
    </p:spTree>
    <p:extLst>
      <p:ext uri="{BB962C8B-B14F-4D97-AF65-F5344CB8AC3E}">
        <p14:creationId xmlns:p14="http://schemas.microsoft.com/office/powerpoint/2010/main" val="347309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C9E2-F539-B3AF-A61A-567C66949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6B07B-AC30-0736-B284-DC45F6905530}"/>
              </a:ext>
            </a:extLst>
          </p:cNvPr>
          <p:cNvSpPr>
            <a:spLocks noGrp="1"/>
          </p:cNvSpPr>
          <p:nvPr>
            <p:ph type="title"/>
          </p:nvPr>
        </p:nvSpPr>
        <p:spPr>
          <a:xfrm>
            <a:off x="1968500" y="365125"/>
            <a:ext cx="9385300" cy="955675"/>
          </a:xfrm>
        </p:spPr>
        <p:txBody>
          <a:bodyPr>
            <a:normAutofit/>
          </a:bodyPr>
          <a:lstStyle/>
          <a:p>
            <a:pPr algn="ctr"/>
            <a:r>
              <a:rPr lang="en-GB" sz="5400" b="1"/>
              <a:t>Submission of Options Choices</a:t>
            </a:r>
          </a:p>
        </p:txBody>
      </p:sp>
      <p:sp>
        <p:nvSpPr>
          <p:cNvPr id="7" name="TextBox 6">
            <a:extLst>
              <a:ext uri="{FF2B5EF4-FFF2-40B4-BE49-F238E27FC236}">
                <a16:creationId xmlns:a16="http://schemas.microsoft.com/office/drawing/2014/main" id="{DF5B13F3-F7D2-B1E1-F190-D29CB8352474}"/>
              </a:ext>
            </a:extLst>
          </p:cNvPr>
          <p:cNvSpPr txBox="1"/>
          <p:nvPr/>
        </p:nvSpPr>
        <p:spPr>
          <a:xfrm>
            <a:off x="168442" y="1455822"/>
            <a:ext cx="11413958" cy="5509200"/>
          </a:xfrm>
          <a:prstGeom prst="rect">
            <a:avLst/>
          </a:prstGeom>
          <a:noFill/>
        </p:spPr>
        <p:txBody>
          <a:bodyPr wrap="square">
            <a:spAutoFit/>
          </a:bodyPr>
          <a:lstStyle/>
          <a:p>
            <a:pPr marL="571500" indent="-571500">
              <a:buFont typeface="Arial" panose="020B0604020202020204" pitchFamily="34" charset="0"/>
              <a:buChar char="•"/>
            </a:pPr>
            <a:r>
              <a:rPr lang="en-GB" sz="2400"/>
              <a:t>Once you are happy that you have planned your options choices correctly you will need to access the QR code to submit your final choices via the online form. QR codes can be found on the planning form</a:t>
            </a:r>
          </a:p>
          <a:p>
            <a:pPr marL="571500" indent="-571500">
              <a:buFont typeface="Arial" panose="020B0604020202020204" pitchFamily="34" charset="0"/>
              <a:buChar char="•"/>
            </a:pPr>
            <a:endParaRPr lang="en-GB" sz="2400"/>
          </a:p>
          <a:p>
            <a:pPr marL="571500" indent="-571500">
              <a:buFont typeface="Arial" panose="020B0604020202020204" pitchFamily="34" charset="0"/>
              <a:buChar char="•"/>
            </a:pPr>
            <a:r>
              <a:rPr lang="en-GB" sz="2400"/>
              <a:t>Options </a:t>
            </a:r>
            <a:r>
              <a:rPr lang="en-GB" sz="2400" b="1" u="sng"/>
              <a:t>are not </a:t>
            </a:r>
            <a:r>
              <a:rPr lang="en-GB" sz="2400"/>
              <a:t>allocated on a first-come, first-served basis</a:t>
            </a:r>
          </a:p>
          <a:p>
            <a:endParaRPr lang="en-GB" sz="2400"/>
          </a:p>
          <a:p>
            <a:pPr marL="571500" indent="-571500">
              <a:buFont typeface="Arial" panose="020B0604020202020204" pitchFamily="34" charset="0"/>
              <a:buChar char="•"/>
            </a:pPr>
            <a:r>
              <a:rPr lang="en-GB" sz="2400"/>
              <a:t>Please note that once the form is submitted, you will only be able to change option choice requests by emailing </a:t>
            </a:r>
            <a:r>
              <a:rPr lang="en-GB" sz="2400">
                <a:hlinkClick r:id="rId2"/>
              </a:rPr>
              <a:t>options@arrowvale.crst.org.uk</a:t>
            </a:r>
            <a:r>
              <a:rPr lang="en-GB" sz="2400"/>
              <a:t> </a:t>
            </a:r>
          </a:p>
          <a:p>
            <a:endParaRPr lang="en-GB" sz="2400"/>
          </a:p>
          <a:p>
            <a:pPr marL="571500" indent="-571500">
              <a:buFont typeface="Arial" panose="020B0604020202020204" pitchFamily="34" charset="0"/>
              <a:buChar char="•"/>
            </a:pPr>
            <a:r>
              <a:rPr lang="en-GB" sz="2400"/>
              <a:t>The </a:t>
            </a:r>
            <a:r>
              <a:rPr lang="en-GB" sz="2400" b="1"/>
              <a:t>deadline</a:t>
            </a:r>
            <a:r>
              <a:rPr lang="en-GB" sz="2400"/>
              <a:t> for submitting option choices is </a:t>
            </a:r>
            <a:r>
              <a:rPr lang="en-GB" sz="2400" b="1"/>
              <a:t>Monday 13</a:t>
            </a:r>
            <a:r>
              <a:rPr lang="en-GB" sz="2400" b="1" baseline="30000"/>
              <a:t>th</a:t>
            </a:r>
            <a:r>
              <a:rPr lang="en-GB" sz="2400" b="1"/>
              <a:t> April at 08:30am</a:t>
            </a:r>
          </a:p>
          <a:p>
            <a:endParaRPr lang="en-GB" sz="2400"/>
          </a:p>
          <a:p>
            <a:pPr marL="571500" indent="-571500">
              <a:buFont typeface="Arial" panose="020B0604020202020204" pitchFamily="34" charset="0"/>
              <a:buChar char="•"/>
            </a:pPr>
            <a:r>
              <a:rPr lang="en-GB" sz="2400"/>
              <a:t>Be aware that some/most students will be allocated one of their reserve choices, due to limitations on group sizes etc.</a:t>
            </a:r>
          </a:p>
          <a:p>
            <a:pPr algn="ctr"/>
            <a:endParaRPr lang="en-GB" sz="4000"/>
          </a:p>
        </p:txBody>
      </p:sp>
      <p:pic>
        <p:nvPicPr>
          <p:cNvPr id="4" name="Picture 3">
            <a:extLst>
              <a:ext uri="{FF2B5EF4-FFF2-40B4-BE49-F238E27FC236}">
                <a16:creationId xmlns:a16="http://schemas.microsoft.com/office/drawing/2014/main" id="{A14DDE7F-C227-34B5-2BF9-43D8F49D6395}"/>
              </a:ext>
            </a:extLst>
          </p:cNvPr>
          <p:cNvPicPr>
            <a:picLocks noChangeAspect="1"/>
          </p:cNvPicPr>
          <p:nvPr/>
        </p:nvPicPr>
        <p:blipFill>
          <a:blip r:embed="rId3"/>
          <a:stretch>
            <a:fillRect/>
          </a:stretch>
        </p:blipFill>
        <p:spPr>
          <a:xfrm>
            <a:off x="168442" y="0"/>
            <a:ext cx="11855116" cy="6858000"/>
          </a:xfrm>
          <a:prstGeom prst="rect">
            <a:avLst/>
          </a:prstGeom>
        </p:spPr>
      </p:pic>
      <p:pic>
        <p:nvPicPr>
          <p:cNvPr id="3" name="Picture 2">
            <a:extLst>
              <a:ext uri="{FF2B5EF4-FFF2-40B4-BE49-F238E27FC236}">
                <a16:creationId xmlns:a16="http://schemas.microsoft.com/office/drawing/2014/main" id="{FEF616F1-563F-9608-4B65-FE3A98983227}"/>
              </a:ext>
            </a:extLst>
          </p:cNvPr>
          <p:cNvPicPr>
            <a:picLocks noChangeAspect="1"/>
          </p:cNvPicPr>
          <p:nvPr/>
        </p:nvPicPr>
        <p:blipFill>
          <a:blip r:embed="rId4"/>
          <a:stretch>
            <a:fillRect/>
          </a:stretch>
        </p:blipFill>
        <p:spPr>
          <a:xfrm>
            <a:off x="3423864" y="32863"/>
            <a:ext cx="5344271" cy="6792273"/>
          </a:xfrm>
          <a:prstGeom prst="rect">
            <a:avLst/>
          </a:prstGeom>
        </p:spPr>
      </p:pic>
      <p:pic>
        <p:nvPicPr>
          <p:cNvPr id="5" name="Picture 4">
            <a:extLst>
              <a:ext uri="{FF2B5EF4-FFF2-40B4-BE49-F238E27FC236}">
                <a16:creationId xmlns:a16="http://schemas.microsoft.com/office/drawing/2014/main" id="{03216EE9-882F-14B0-D35A-30027B698FE9}"/>
              </a:ext>
            </a:extLst>
          </p:cNvPr>
          <p:cNvPicPr>
            <a:picLocks noChangeAspect="1"/>
          </p:cNvPicPr>
          <p:nvPr/>
        </p:nvPicPr>
        <p:blipFill>
          <a:blip r:embed="rId5"/>
          <a:stretch>
            <a:fillRect/>
          </a:stretch>
        </p:blipFill>
        <p:spPr>
          <a:xfrm>
            <a:off x="3377428" y="0"/>
            <a:ext cx="5437143" cy="6858000"/>
          </a:xfrm>
          <a:prstGeom prst="rect">
            <a:avLst/>
          </a:prstGeom>
        </p:spPr>
      </p:pic>
    </p:spTree>
    <p:extLst>
      <p:ext uri="{BB962C8B-B14F-4D97-AF65-F5344CB8AC3E}">
        <p14:creationId xmlns:p14="http://schemas.microsoft.com/office/powerpoint/2010/main" val="3083117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B1FB5-BF00-8942-86AB-994C4504D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D67E8-4F50-7BB5-B896-6674707A4499}"/>
              </a:ext>
            </a:extLst>
          </p:cNvPr>
          <p:cNvSpPr>
            <a:spLocks noGrp="1"/>
          </p:cNvSpPr>
          <p:nvPr>
            <p:ph type="title"/>
          </p:nvPr>
        </p:nvSpPr>
        <p:spPr>
          <a:xfrm>
            <a:off x="1968500" y="365125"/>
            <a:ext cx="9385300" cy="955675"/>
          </a:xfrm>
        </p:spPr>
        <p:txBody>
          <a:bodyPr>
            <a:normAutofit/>
          </a:bodyPr>
          <a:lstStyle/>
          <a:p>
            <a:pPr algn="ctr"/>
            <a:r>
              <a:rPr lang="en-GB" sz="5400" b="1"/>
              <a:t>Submission of Options Choices</a:t>
            </a:r>
          </a:p>
        </p:txBody>
      </p:sp>
      <p:sp>
        <p:nvSpPr>
          <p:cNvPr id="7" name="TextBox 6">
            <a:extLst>
              <a:ext uri="{FF2B5EF4-FFF2-40B4-BE49-F238E27FC236}">
                <a16:creationId xmlns:a16="http://schemas.microsoft.com/office/drawing/2014/main" id="{C64F9368-ABD0-3FC7-0EDE-FA05725BD69C}"/>
              </a:ext>
            </a:extLst>
          </p:cNvPr>
          <p:cNvSpPr txBox="1"/>
          <p:nvPr/>
        </p:nvSpPr>
        <p:spPr>
          <a:xfrm>
            <a:off x="168442" y="1455822"/>
            <a:ext cx="11413958" cy="5509200"/>
          </a:xfrm>
          <a:prstGeom prst="rect">
            <a:avLst/>
          </a:prstGeom>
          <a:noFill/>
        </p:spPr>
        <p:txBody>
          <a:bodyPr wrap="square">
            <a:spAutoFit/>
          </a:bodyPr>
          <a:lstStyle/>
          <a:p>
            <a:pPr marL="571500" indent="-571500">
              <a:buFont typeface="Arial" panose="020B0604020202020204" pitchFamily="34" charset="0"/>
              <a:buChar char="•"/>
            </a:pPr>
            <a:r>
              <a:rPr lang="en-GB" sz="2400"/>
              <a:t>Once you are happy that you have planned your options choices correctly you will need to access the QR code to submit your final choices via the online form. QR codes can be found on the planning form</a:t>
            </a:r>
          </a:p>
          <a:p>
            <a:pPr marL="571500" indent="-571500">
              <a:buFont typeface="Arial" panose="020B0604020202020204" pitchFamily="34" charset="0"/>
              <a:buChar char="•"/>
            </a:pPr>
            <a:endParaRPr lang="en-GB" sz="2400"/>
          </a:p>
          <a:p>
            <a:pPr marL="571500" indent="-571500">
              <a:buFont typeface="Arial" panose="020B0604020202020204" pitchFamily="34" charset="0"/>
              <a:buChar char="•"/>
            </a:pPr>
            <a:r>
              <a:rPr lang="en-GB" sz="2400"/>
              <a:t>Options </a:t>
            </a:r>
            <a:r>
              <a:rPr lang="en-GB" sz="2400" b="1" u="sng"/>
              <a:t>are not </a:t>
            </a:r>
            <a:r>
              <a:rPr lang="en-GB" sz="2400"/>
              <a:t>allocated on a first-come, first-served basis</a:t>
            </a:r>
          </a:p>
          <a:p>
            <a:endParaRPr lang="en-GB" sz="2400"/>
          </a:p>
          <a:p>
            <a:pPr marL="571500" indent="-571500">
              <a:buFont typeface="Arial" panose="020B0604020202020204" pitchFamily="34" charset="0"/>
              <a:buChar char="•"/>
            </a:pPr>
            <a:r>
              <a:rPr lang="en-GB" sz="2400"/>
              <a:t>Please note that once the form is submitted, you will only be able to change option choice requests by emailing </a:t>
            </a:r>
            <a:r>
              <a:rPr lang="en-GB" sz="2400">
                <a:hlinkClick r:id="rId2"/>
              </a:rPr>
              <a:t>options@arrowvale.crst.org.uk</a:t>
            </a:r>
            <a:r>
              <a:rPr lang="en-GB" sz="2400"/>
              <a:t> </a:t>
            </a:r>
          </a:p>
          <a:p>
            <a:endParaRPr lang="en-GB" sz="2400"/>
          </a:p>
          <a:p>
            <a:pPr marL="571500" indent="-571500">
              <a:buFont typeface="Arial" panose="020B0604020202020204" pitchFamily="34" charset="0"/>
              <a:buChar char="•"/>
            </a:pPr>
            <a:r>
              <a:rPr lang="en-GB" sz="2400"/>
              <a:t>The </a:t>
            </a:r>
            <a:r>
              <a:rPr lang="en-GB" sz="2400" b="1"/>
              <a:t>deadline</a:t>
            </a:r>
            <a:r>
              <a:rPr lang="en-GB" sz="2400"/>
              <a:t> for submitting option choices is </a:t>
            </a:r>
            <a:r>
              <a:rPr lang="en-GB" sz="2400" b="1"/>
              <a:t>Monday 13</a:t>
            </a:r>
            <a:r>
              <a:rPr lang="en-GB" sz="2400" b="1" baseline="30000"/>
              <a:t>th</a:t>
            </a:r>
            <a:r>
              <a:rPr lang="en-GB" sz="2400" b="1"/>
              <a:t> April at 08:30am</a:t>
            </a:r>
          </a:p>
          <a:p>
            <a:endParaRPr lang="en-GB" sz="2400"/>
          </a:p>
          <a:p>
            <a:pPr marL="571500" indent="-571500">
              <a:buFont typeface="Arial" panose="020B0604020202020204" pitchFamily="34" charset="0"/>
              <a:buChar char="•"/>
            </a:pPr>
            <a:r>
              <a:rPr lang="en-GB" sz="2400"/>
              <a:t>Be aware that some/most students will be allocated one of their reserve choices, due to limitations on group sizes etc.</a:t>
            </a:r>
          </a:p>
          <a:p>
            <a:pPr algn="ctr"/>
            <a:endParaRPr lang="en-GB" sz="4000"/>
          </a:p>
        </p:txBody>
      </p:sp>
      <p:pic>
        <p:nvPicPr>
          <p:cNvPr id="4" name="Picture 3">
            <a:extLst>
              <a:ext uri="{FF2B5EF4-FFF2-40B4-BE49-F238E27FC236}">
                <a16:creationId xmlns:a16="http://schemas.microsoft.com/office/drawing/2014/main" id="{59371074-9518-4D1F-162E-40D485EF330A}"/>
              </a:ext>
            </a:extLst>
          </p:cNvPr>
          <p:cNvPicPr>
            <a:picLocks noChangeAspect="1"/>
          </p:cNvPicPr>
          <p:nvPr/>
        </p:nvPicPr>
        <p:blipFill>
          <a:blip r:embed="rId3"/>
          <a:stretch>
            <a:fillRect/>
          </a:stretch>
        </p:blipFill>
        <p:spPr>
          <a:xfrm>
            <a:off x="168442" y="0"/>
            <a:ext cx="11855116" cy="6858000"/>
          </a:xfrm>
          <a:prstGeom prst="rect">
            <a:avLst/>
          </a:prstGeom>
        </p:spPr>
      </p:pic>
      <p:pic>
        <p:nvPicPr>
          <p:cNvPr id="3" name="Picture 2">
            <a:extLst>
              <a:ext uri="{FF2B5EF4-FFF2-40B4-BE49-F238E27FC236}">
                <a16:creationId xmlns:a16="http://schemas.microsoft.com/office/drawing/2014/main" id="{69636F95-687B-298F-BA1B-9E3F46858656}"/>
              </a:ext>
            </a:extLst>
          </p:cNvPr>
          <p:cNvPicPr>
            <a:picLocks noChangeAspect="1"/>
          </p:cNvPicPr>
          <p:nvPr/>
        </p:nvPicPr>
        <p:blipFill>
          <a:blip r:embed="rId4"/>
          <a:stretch>
            <a:fillRect/>
          </a:stretch>
        </p:blipFill>
        <p:spPr>
          <a:xfrm>
            <a:off x="3423864" y="32863"/>
            <a:ext cx="5344271" cy="6792273"/>
          </a:xfrm>
          <a:prstGeom prst="rect">
            <a:avLst/>
          </a:prstGeom>
        </p:spPr>
      </p:pic>
      <p:pic>
        <p:nvPicPr>
          <p:cNvPr id="5" name="Picture 4">
            <a:extLst>
              <a:ext uri="{FF2B5EF4-FFF2-40B4-BE49-F238E27FC236}">
                <a16:creationId xmlns:a16="http://schemas.microsoft.com/office/drawing/2014/main" id="{85308128-3883-06D4-1C8B-7ED37EDA14E2}"/>
              </a:ext>
            </a:extLst>
          </p:cNvPr>
          <p:cNvPicPr>
            <a:picLocks noChangeAspect="1"/>
          </p:cNvPicPr>
          <p:nvPr/>
        </p:nvPicPr>
        <p:blipFill>
          <a:blip r:embed="rId5"/>
          <a:stretch>
            <a:fillRect/>
          </a:stretch>
        </p:blipFill>
        <p:spPr>
          <a:xfrm>
            <a:off x="3377428" y="0"/>
            <a:ext cx="5437143" cy="6858000"/>
          </a:xfrm>
          <a:prstGeom prst="rect">
            <a:avLst/>
          </a:prstGeom>
        </p:spPr>
      </p:pic>
      <p:pic>
        <p:nvPicPr>
          <p:cNvPr id="6" name="Picture 5">
            <a:extLst>
              <a:ext uri="{FF2B5EF4-FFF2-40B4-BE49-F238E27FC236}">
                <a16:creationId xmlns:a16="http://schemas.microsoft.com/office/drawing/2014/main" id="{A0797E41-B807-AD38-830D-5E1E6F011CFC}"/>
              </a:ext>
            </a:extLst>
          </p:cNvPr>
          <p:cNvPicPr>
            <a:picLocks noChangeAspect="1"/>
          </p:cNvPicPr>
          <p:nvPr/>
        </p:nvPicPr>
        <p:blipFill>
          <a:blip r:embed="rId6"/>
          <a:stretch>
            <a:fillRect/>
          </a:stretch>
        </p:blipFill>
        <p:spPr>
          <a:xfrm>
            <a:off x="3490549" y="128127"/>
            <a:ext cx="5210902" cy="6601746"/>
          </a:xfrm>
          <a:prstGeom prst="rect">
            <a:avLst/>
          </a:prstGeom>
        </p:spPr>
      </p:pic>
    </p:spTree>
    <p:extLst>
      <p:ext uri="{BB962C8B-B14F-4D97-AF65-F5344CB8AC3E}">
        <p14:creationId xmlns:p14="http://schemas.microsoft.com/office/powerpoint/2010/main" val="216728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9385300" cy="955675"/>
          </a:xfrm>
        </p:spPr>
        <p:txBody>
          <a:bodyPr>
            <a:normAutofit/>
          </a:bodyPr>
          <a:lstStyle/>
          <a:p>
            <a:pPr algn="ctr"/>
            <a:r>
              <a:rPr lang="en-GB" sz="5400" b="1"/>
              <a:t>Queries about option choices</a:t>
            </a:r>
          </a:p>
        </p:txBody>
      </p:sp>
      <p:sp>
        <p:nvSpPr>
          <p:cNvPr id="7" name="TextBox 6">
            <a:extLst>
              <a:ext uri="{FF2B5EF4-FFF2-40B4-BE49-F238E27FC236}">
                <a16:creationId xmlns:a16="http://schemas.microsoft.com/office/drawing/2014/main" id="{10386AEA-B2DA-408C-A3D5-7305A61C0F10}"/>
              </a:ext>
            </a:extLst>
          </p:cNvPr>
          <p:cNvSpPr txBox="1"/>
          <p:nvPr/>
        </p:nvSpPr>
        <p:spPr>
          <a:xfrm>
            <a:off x="332874" y="1597729"/>
            <a:ext cx="11526252" cy="3662541"/>
          </a:xfrm>
          <a:prstGeom prst="rect">
            <a:avLst/>
          </a:prstGeom>
          <a:noFill/>
        </p:spPr>
        <p:txBody>
          <a:bodyPr wrap="square">
            <a:spAutoFit/>
          </a:bodyPr>
          <a:lstStyle/>
          <a:p>
            <a:pPr algn="ctr"/>
            <a:endParaRPr lang="en-US" sz="4000"/>
          </a:p>
          <a:p>
            <a:pPr marL="571500" indent="-571500">
              <a:buFont typeface="Arial" panose="020B0604020202020204" pitchFamily="34" charset="0"/>
              <a:buChar char="•"/>
            </a:pPr>
            <a:r>
              <a:rPr lang="en-GB" sz="3200"/>
              <a:t>In the first instance, any queries should be raised with your child’s form tutor</a:t>
            </a:r>
          </a:p>
          <a:p>
            <a:pPr marL="571500" indent="-571500">
              <a:buFont typeface="Arial" panose="020B0604020202020204" pitchFamily="34" charset="0"/>
              <a:buChar char="•"/>
            </a:pPr>
            <a:endParaRPr lang="en-GB" sz="3200"/>
          </a:p>
          <a:p>
            <a:pPr marL="571500" indent="-571500">
              <a:buFont typeface="Arial" panose="020B0604020202020204" pitchFamily="34" charset="0"/>
              <a:buChar char="•"/>
            </a:pPr>
            <a:r>
              <a:rPr lang="en-GB" sz="3200"/>
              <a:t>If the query cannot be answered by your child’s form tutor, then please email </a:t>
            </a:r>
            <a:r>
              <a:rPr lang="en-GB" sz="3200">
                <a:hlinkClick r:id="rId2"/>
              </a:rPr>
              <a:t>options@arrowvale.crst.org.uk</a:t>
            </a:r>
            <a:r>
              <a:rPr lang="en-GB" sz="3200"/>
              <a:t>  </a:t>
            </a:r>
          </a:p>
          <a:p>
            <a:endParaRPr lang="en-GB" sz="3200"/>
          </a:p>
        </p:txBody>
      </p:sp>
    </p:spTree>
    <p:extLst>
      <p:ext uri="{BB962C8B-B14F-4D97-AF65-F5344CB8AC3E}">
        <p14:creationId xmlns:p14="http://schemas.microsoft.com/office/powerpoint/2010/main" val="2234976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58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9385300" cy="955675"/>
          </a:xfrm>
        </p:spPr>
        <p:txBody>
          <a:bodyPr>
            <a:normAutofit/>
          </a:bodyPr>
          <a:lstStyle/>
          <a:p>
            <a:pPr algn="ctr"/>
            <a:r>
              <a:rPr lang="en-GB" sz="5400" b="1"/>
              <a:t>Offering Real Choice</a:t>
            </a:r>
          </a:p>
        </p:txBody>
      </p:sp>
      <p:sp>
        <p:nvSpPr>
          <p:cNvPr id="8" name="Rectangle 7">
            <a:extLst>
              <a:ext uri="{FF2B5EF4-FFF2-40B4-BE49-F238E27FC236}">
                <a16:creationId xmlns:a16="http://schemas.microsoft.com/office/drawing/2014/main" id="{264F07C1-A648-4340-BF2A-8460152587A2}"/>
              </a:ext>
            </a:extLst>
          </p:cNvPr>
          <p:cNvSpPr/>
          <p:nvPr/>
        </p:nvSpPr>
        <p:spPr>
          <a:xfrm>
            <a:off x="261556" y="2147162"/>
            <a:ext cx="11092243" cy="2554545"/>
          </a:xfrm>
          <a:prstGeom prst="rect">
            <a:avLst/>
          </a:prstGeom>
        </p:spPr>
        <p:txBody>
          <a:bodyPr wrap="square" lIns="91440" tIns="45720" rIns="91440" bIns="45720" anchor="t">
            <a:spAutoFit/>
          </a:bodyPr>
          <a:lstStyle/>
          <a:p>
            <a:r>
              <a:rPr lang="en-GB" sz="3200"/>
              <a:t>“The school has designed a highly ambitious curriculum for all pupils, including pupils with special educational needs and/or disabilities (SEND) and students in the sixth form. The school has set very high expectations for pupils’ future academic achievements”.</a:t>
            </a:r>
            <a:endParaRPr lang="en-GB" sz="3200" i="1"/>
          </a:p>
        </p:txBody>
      </p:sp>
      <p:sp>
        <p:nvSpPr>
          <p:cNvPr id="9" name="Content Placeholder 2">
            <a:extLst>
              <a:ext uri="{FF2B5EF4-FFF2-40B4-BE49-F238E27FC236}">
                <a16:creationId xmlns:a16="http://schemas.microsoft.com/office/drawing/2014/main" id="{2116E2C4-DA7E-8628-F269-E3A73E6AC523}"/>
              </a:ext>
            </a:extLst>
          </p:cNvPr>
          <p:cNvSpPr txBox="1">
            <a:spLocks/>
          </p:cNvSpPr>
          <p:nvPr/>
        </p:nvSpPr>
        <p:spPr>
          <a:xfrm>
            <a:off x="1814727" y="1368169"/>
            <a:ext cx="8062097" cy="78431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t>Ofsted – October 2024</a:t>
            </a:r>
            <a:endParaRPr lang="en-US" sz="3200" b="1"/>
          </a:p>
          <a:p>
            <a:pPr>
              <a:buFont typeface="Wingdings" panose="05000000000000000000" pitchFamily="2" charset="2"/>
              <a:buChar char="q"/>
            </a:pPr>
            <a:endParaRPr lang="en-GB" sz="2800">
              <a:solidFill>
                <a:schemeClr val="tx1"/>
              </a:solidFill>
              <a:cs typeface="Calibri"/>
            </a:endParaRPr>
          </a:p>
          <a:p>
            <a:pPr marL="0" indent="0">
              <a:buFontTx/>
              <a:buNone/>
            </a:pPr>
            <a:endParaRPr lang="en-GB">
              <a:solidFill>
                <a:srgbClr val="FF0000"/>
              </a:solidFill>
            </a:endParaRPr>
          </a:p>
        </p:txBody>
      </p:sp>
      <p:pic>
        <p:nvPicPr>
          <p:cNvPr id="10" name="Picture 9">
            <a:extLst>
              <a:ext uri="{FF2B5EF4-FFF2-40B4-BE49-F238E27FC236}">
                <a16:creationId xmlns:a16="http://schemas.microsoft.com/office/drawing/2014/main" id="{44952906-FB4A-A6AF-3D8E-CF109C4F6A65}"/>
              </a:ext>
            </a:extLst>
          </p:cNvPr>
          <p:cNvPicPr>
            <a:picLocks noChangeAspect="1"/>
          </p:cNvPicPr>
          <p:nvPr/>
        </p:nvPicPr>
        <p:blipFill>
          <a:blip r:embed="rId2"/>
          <a:stretch>
            <a:fillRect/>
          </a:stretch>
        </p:blipFill>
        <p:spPr>
          <a:xfrm>
            <a:off x="9447673" y="4651909"/>
            <a:ext cx="1790950" cy="1657581"/>
          </a:xfrm>
          <a:prstGeom prst="rect">
            <a:avLst/>
          </a:prstGeom>
        </p:spPr>
      </p:pic>
    </p:spTree>
    <p:extLst>
      <p:ext uri="{BB962C8B-B14F-4D97-AF65-F5344CB8AC3E}">
        <p14:creationId xmlns:p14="http://schemas.microsoft.com/office/powerpoint/2010/main" val="168481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F35E0-8B3C-F9F0-0A8D-D56C1A39A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12BC2-C403-9292-D336-182368A1974B}"/>
              </a:ext>
            </a:extLst>
          </p:cNvPr>
          <p:cNvSpPr>
            <a:spLocks noGrp="1"/>
          </p:cNvSpPr>
          <p:nvPr>
            <p:ph type="title"/>
          </p:nvPr>
        </p:nvSpPr>
        <p:spPr>
          <a:xfrm>
            <a:off x="1968500" y="365125"/>
            <a:ext cx="9385300" cy="955675"/>
          </a:xfrm>
        </p:spPr>
        <p:txBody>
          <a:bodyPr>
            <a:normAutofit/>
          </a:bodyPr>
          <a:lstStyle/>
          <a:p>
            <a:pPr algn="ctr"/>
            <a:r>
              <a:rPr lang="en-GB" sz="5400" b="1"/>
              <a:t>Offering Real Choice</a:t>
            </a:r>
          </a:p>
        </p:txBody>
      </p:sp>
      <p:pic>
        <p:nvPicPr>
          <p:cNvPr id="6" name="Content Placeholder 4">
            <a:extLst>
              <a:ext uri="{FF2B5EF4-FFF2-40B4-BE49-F238E27FC236}">
                <a16:creationId xmlns:a16="http://schemas.microsoft.com/office/drawing/2014/main" id="{32D48D4B-1A84-AF87-6BBB-CED72B4233F7}"/>
              </a:ext>
            </a:extLst>
          </p:cNvPr>
          <p:cNvPicPr>
            <a:picLocks noGrp="1" noChangeAspect="1"/>
          </p:cNvPicPr>
          <p:nvPr>
            <p:ph idx="1"/>
          </p:nvPr>
        </p:nvPicPr>
        <p:blipFill>
          <a:blip r:embed="rId2"/>
          <a:stretch>
            <a:fillRect/>
          </a:stretch>
        </p:blipFill>
        <p:spPr>
          <a:xfrm rot="20876535">
            <a:off x="9021338" y="963953"/>
            <a:ext cx="3060714" cy="2169290"/>
          </a:xfrm>
          <a:prstGeom prst="rect">
            <a:avLst/>
          </a:prstGeom>
        </p:spPr>
      </p:pic>
      <p:sp>
        <p:nvSpPr>
          <p:cNvPr id="7" name="Rectangle 6">
            <a:extLst>
              <a:ext uri="{FF2B5EF4-FFF2-40B4-BE49-F238E27FC236}">
                <a16:creationId xmlns:a16="http://schemas.microsoft.com/office/drawing/2014/main" id="{87C04B76-DAF4-1B73-3475-252234A86843}"/>
              </a:ext>
            </a:extLst>
          </p:cNvPr>
          <p:cNvSpPr/>
          <p:nvPr/>
        </p:nvSpPr>
        <p:spPr>
          <a:xfrm>
            <a:off x="261556" y="2286000"/>
            <a:ext cx="10290139" cy="3539430"/>
          </a:xfrm>
          <a:prstGeom prst="rect">
            <a:avLst/>
          </a:prstGeom>
        </p:spPr>
        <p:txBody>
          <a:bodyPr wrap="square" lIns="91440" tIns="45720" rIns="91440" bIns="45720" anchor="t">
            <a:spAutoFit/>
          </a:bodyPr>
          <a:lstStyle/>
          <a:p>
            <a:r>
              <a:rPr lang="en-GB" sz="3200"/>
              <a:t>“All pupils and sixth-form students receive unbiased information on potential next steps and high-quality careers guidance. This prepares them extremely well for the next stages of their lives”.</a:t>
            </a:r>
            <a:r>
              <a:rPr lang="en-GB" sz="3200">
                <a:solidFill>
                  <a:srgbClr val="000000"/>
                </a:solidFill>
              </a:rPr>
              <a:t>	</a:t>
            </a:r>
          </a:p>
          <a:p>
            <a:endParaRPr lang="en-GB" sz="3200">
              <a:solidFill>
                <a:srgbClr val="000000"/>
              </a:solidFill>
            </a:endParaRPr>
          </a:p>
          <a:p>
            <a:r>
              <a:rPr lang="en-GB" sz="3200"/>
              <a:t>“Pupils understand and share the school’s aspiration to aim high”</a:t>
            </a:r>
            <a:endParaRPr lang="en-GB" sz="3200">
              <a:solidFill>
                <a:srgbClr val="000000"/>
              </a:solidFill>
            </a:endParaRPr>
          </a:p>
        </p:txBody>
      </p:sp>
      <p:sp>
        <p:nvSpPr>
          <p:cNvPr id="9" name="Content Placeholder 2">
            <a:extLst>
              <a:ext uri="{FF2B5EF4-FFF2-40B4-BE49-F238E27FC236}">
                <a16:creationId xmlns:a16="http://schemas.microsoft.com/office/drawing/2014/main" id="{3FBBA999-57A3-753B-8361-5DC94DE0DAE1}"/>
              </a:ext>
            </a:extLst>
          </p:cNvPr>
          <p:cNvSpPr txBox="1">
            <a:spLocks/>
          </p:cNvSpPr>
          <p:nvPr/>
        </p:nvSpPr>
        <p:spPr>
          <a:xfrm>
            <a:off x="1814727" y="1368169"/>
            <a:ext cx="8062097" cy="78431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t>Ofsted – October 2024</a:t>
            </a:r>
            <a:endParaRPr lang="en-US" sz="3200" b="1"/>
          </a:p>
          <a:p>
            <a:pPr>
              <a:buFont typeface="Wingdings" panose="05000000000000000000" pitchFamily="2" charset="2"/>
              <a:buChar char="q"/>
            </a:pPr>
            <a:endParaRPr lang="en-GB" sz="3200">
              <a:solidFill>
                <a:schemeClr val="tx1"/>
              </a:solidFill>
              <a:cs typeface="Calibri"/>
            </a:endParaRPr>
          </a:p>
          <a:p>
            <a:pPr marL="0" indent="0">
              <a:buFontTx/>
              <a:buNone/>
            </a:pPr>
            <a:endParaRPr lang="en-GB" sz="3200">
              <a:solidFill>
                <a:srgbClr val="FF0000"/>
              </a:solidFill>
            </a:endParaRPr>
          </a:p>
        </p:txBody>
      </p:sp>
    </p:spTree>
    <p:extLst>
      <p:ext uri="{BB962C8B-B14F-4D97-AF65-F5344CB8AC3E}">
        <p14:creationId xmlns:p14="http://schemas.microsoft.com/office/powerpoint/2010/main" val="200488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6163129" cy="955675"/>
          </a:xfrm>
        </p:spPr>
        <p:txBody>
          <a:bodyPr>
            <a:normAutofit/>
          </a:bodyPr>
          <a:lstStyle/>
          <a:p>
            <a:pPr algn="ctr"/>
            <a:r>
              <a:rPr lang="en-GB" sz="5400" b="1"/>
              <a:t>Aim High</a:t>
            </a:r>
          </a:p>
        </p:txBody>
      </p:sp>
      <p:pic>
        <p:nvPicPr>
          <p:cNvPr id="14" name="Content Placeholder 8">
            <a:extLst>
              <a:ext uri="{FF2B5EF4-FFF2-40B4-BE49-F238E27FC236}">
                <a16:creationId xmlns:a16="http://schemas.microsoft.com/office/drawing/2014/main" id="{A4B2EA8A-25DC-48CF-8E31-2B48585EF999}"/>
              </a:ext>
            </a:extLst>
          </p:cNvPr>
          <p:cNvPicPr>
            <a:picLocks noGrp="1" noChangeAspect="1"/>
          </p:cNvPicPr>
          <p:nvPr>
            <p:ph idx="1"/>
          </p:nvPr>
        </p:nvPicPr>
        <p:blipFill>
          <a:blip r:embed="rId2"/>
          <a:stretch>
            <a:fillRect/>
          </a:stretch>
        </p:blipFill>
        <p:spPr>
          <a:xfrm>
            <a:off x="8294914" y="702130"/>
            <a:ext cx="3612553" cy="5764714"/>
          </a:xfrm>
          <a:prstGeom prst="rect">
            <a:avLst/>
          </a:prstGeom>
        </p:spPr>
      </p:pic>
      <p:pic>
        <p:nvPicPr>
          <p:cNvPr id="15" name="Picture 14">
            <a:extLst>
              <a:ext uri="{FF2B5EF4-FFF2-40B4-BE49-F238E27FC236}">
                <a16:creationId xmlns:a16="http://schemas.microsoft.com/office/drawing/2014/main" id="{53273B20-AFE7-4F11-AB5F-72033FA779B3}"/>
              </a:ext>
            </a:extLst>
          </p:cNvPr>
          <p:cNvPicPr>
            <a:picLocks noChangeAspect="1"/>
          </p:cNvPicPr>
          <p:nvPr/>
        </p:nvPicPr>
        <p:blipFill>
          <a:blip r:embed="rId3"/>
          <a:stretch>
            <a:fillRect/>
          </a:stretch>
        </p:blipFill>
        <p:spPr>
          <a:xfrm>
            <a:off x="2547301" y="1321027"/>
            <a:ext cx="2669263" cy="2669263"/>
          </a:xfrm>
          <a:prstGeom prst="rect">
            <a:avLst/>
          </a:prstGeom>
        </p:spPr>
      </p:pic>
      <p:pic>
        <p:nvPicPr>
          <p:cNvPr id="16" name="Picture 15">
            <a:extLst>
              <a:ext uri="{FF2B5EF4-FFF2-40B4-BE49-F238E27FC236}">
                <a16:creationId xmlns:a16="http://schemas.microsoft.com/office/drawing/2014/main" id="{553EF2DE-B4E9-47DF-A8F2-763579DB9DEC}"/>
              </a:ext>
            </a:extLst>
          </p:cNvPr>
          <p:cNvPicPr>
            <a:picLocks noChangeAspect="1"/>
          </p:cNvPicPr>
          <p:nvPr/>
        </p:nvPicPr>
        <p:blipFill rotWithShape="1">
          <a:blip r:embed="rId4"/>
          <a:srcRect t="24072" b="27158"/>
          <a:stretch/>
        </p:blipFill>
        <p:spPr>
          <a:xfrm>
            <a:off x="675254" y="4308610"/>
            <a:ext cx="5894273" cy="2158234"/>
          </a:xfrm>
          <a:prstGeom prst="rect">
            <a:avLst/>
          </a:prstGeom>
        </p:spPr>
      </p:pic>
    </p:spTree>
    <p:extLst>
      <p:ext uri="{BB962C8B-B14F-4D97-AF65-F5344CB8AC3E}">
        <p14:creationId xmlns:p14="http://schemas.microsoft.com/office/powerpoint/2010/main" val="401081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9683-8423-4EB9-B7C7-F2F1C9ED2FFA}"/>
              </a:ext>
            </a:extLst>
          </p:cNvPr>
          <p:cNvSpPr>
            <a:spLocks noGrp="1"/>
          </p:cNvSpPr>
          <p:nvPr>
            <p:ph type="title"/>
          </p:nvPr>
        </p:nvSpPr>
        <p:spPr>
          <a:xfrm>
            <a:off x="1003300" y="2574925"/>
            <a:ext cx="10515600" cy="1325563"/>
          </a:xfrm>
        </p:spPr>
        <p:txBody>
          <a:bodyPr>
            <a:normAutofit fontScale="90000"/>
          </a:bodyPr>
          <a:lstStyle/>
          <a:p>
            <a:pPr algn="ctr"/>
            <a:r>
              <a:rPr lang="en-GB" sz="9800" b="1"/>
              <a:t>AIM</a:t>
            </a:r>
            <a:br>
              <a:rPr lang="en-GB" sz="6000" b="1">
                <a:solidFill>
                  <a:schemeClr val="tx1"/>
                </a:solidFill>
              </a:rPr>
            </a:br>
            <a:br>
              <a:rPr lang="en-GB" sz="6000" b="1">
                <a:solidFill>
                  <a:schemeClr val="tx1"/>
                </a:solidFill>
              </a:rPr>
            </a:br>
            <a:r>
              <a:rPr lang="en-GB" sz="6000" b="1">
                <a:solidFill>
                  <a:schemeClr val="tx1"/>
                </a:solidFill>
              </a:rPr>
              <a:t>Ensure all students choose options which they will enjoy, achieve success in and importantly gain qualifications which allow progression. </a:t>
            </a:r>
            <a:endParaRPr lang="en-GB" sz="6000" b="1"/>
          </a:p>
        </p:txBody>
      </p:sp>
    </p:spTree>
    <p:extLst>
      <p:ext uri="{BB962C8B-B14F-4D97-AF65-F5344CB8AC3E}">
        <p14:creationId xmlns:p14="http://schemas.microsoft.com/office/powerpoint/2010/main" val="7544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B722-7B06-4784-8A7D-E033484CFA55}"/>
              </a:ext>
            </a:extLst>
          </p:cNvPr>
          <p:cNvSpPr>
            <a:spLocks noGrp="1"/>
          </p:cNvSpPr>
          <p:nvPr>
            <p:ph type="title"/>
          </p:nvPr>
        </p:nvSpPr>
        <p:spPr>
          <a:xfrm>
            <a:off x="1968500" y="365125"/>
            <a:ext cx="9385300" cy="955675"/>
          </a:xfrm>
        </p:spPr>
        <p:txBody>
          <a:bodyPr>
            <a:normAutofit/>
          </a:bodyPr>
          <a:lstStyle/>
          <a:p>
            <a:pPr algn="ctr"/>
            <a:r>
              <a:rPr lang="en-GB" sz="5400" b="1"/>
              <a:t>Options</a:t>
            </a:r>
          </a:p>
        </p:txBody>
      </p:sp>
      <p:sp>
        <p:nvSpPr>
          <p:cNvPr id="14" name="TextBox 13">
            <a:extLst>
              <a:ext uri="{FF2B5EF4-FFF2-40B4-BE49-F238E27FC236}">
                <a16:creationId xmlns:a16="http://schemas.microsoft.com/office/drawing/2014/main" id="{85268275-AE21-4D08-B5F2-4428E30699EC}"/>
              </a:ext>
            </a:extLst>
          </p:cNvPr>
          <p:cNvSpPr txBox="1"/>
          <p:nvPr/>
        </p:nvSpPr>
        <p:spPr>
          <a:xfrm>
            <a:off x="694837" y="1294944"/>
            <a:ext cx="11555164" cy="400110"/>
          </a:xfrm>
          <a:prstGeom prst="rect">
            <a:avLst/>
          </a:prstGeom>
          <a:noFill/>
        </p:spPr>
        <p:txBody>
          <a:bodyPr wrap="square" rtlCol="0">
            <a:spAutoFit/>
          </a:bodyPr>
          <a:lstStyle/>
          <a:p>
            <a:pPr algn="ctr"/>
            <a:r>
              <a:rPr lang="en-GB" sz="2000"/>
              <a:t>.</a:t>
            </a:r>
          </a:p>
        </p:txBody>
      </p:sp>
      <p:sp>
        <p:nvSpPr>
          <p:cNvPr id="13" name="TextBox 12">
            <a:extLst>
              <a:ext uri="{FF2B5EF4-FFF2-40B4-BE49-F238E27FC236}">
                <a16:creationId xmlns:a16="http://schemas.microsoft.com/office/drawing/2014/main" id="{5737CE64-2A1B-4610-BD9F-7B2121AEED39}"/>
              </a:ext>
            </a:extLst>
          </p:cNvPr>
          <p:cNvSpPr txBox="1"/>
          <p:nvPr/>
        </p:nvSpPr>
        <p:spPr>
          <a:xfrm>
            <a:off x="469900" y="3106483"/>
            <a:ext cx="10198100" cy="830997"/>
          </a:xfrm>
          <a:prstGeom prst="rect">
            <a:avLst/>
          </a:prstGeom>
          <a:noFill/>
        </p:spPr>
        <p:txBody>
          <a:bodyPr wrap="square" rtlCol="0">
            <a:spAutoFit/>
          </a:bodyPr>
          <a:lstStyle/>
          <a:p>
            <a:pPr marL="342900" indent="-342900">
              <a:buFont typeface="Arial" panose="020B0604020202020204" pitchFamily="34" charset="0"/>
              <a:buChar char="•"/>
            </a:pPr>
            <a:r>
              <a:rPr lang="en-GB" sz="2400">
                <a:solidFill>
                  <a:prstClr val="black"/>
                </a:solidFill>
              </a:rPr>
              <a:t>All students will study English Literature, English Language, Science, Learning for Life and Core PE</a:t>
            </a:r>
          </a:p>
        </p:txBody>
      </p:sp>
      <p:pic>
        <p:nvPicPr>
          <p:cNvPr id="3" name="Picture 2">
            <a:extLst>
              <a:ext uri="{FF2B5EF4-FFF2-40B4-BE49-F238E27FC236}">
                <a16:creationId xmlns:a16="http://schemas.microsoft.com/office/drawing/2014/main" id="{49A90C27-7424-0F06-8938-5D7D9DA6E9D5}"/>
              </a:ext>
            </a:extLst>
          </p:cNvPr>
          <p:cNvPicPr>
            <a:picLocks noChangeAspect="1"/>
          </p:cNvPicPr>
          <p:nvPr/>
        </p:nvPicPr>
        <p:blipFill>
          <a:blip r:embed="rId2"/>
          <a:stretch>
            <a:fillRect/>
          </a:stretch>
        </p:blipFill>
        <p:spPr>
          <a:xfrm>
            <a:off x="328483" y="2057157"/>
            <a:ext cx="11292017" cy="672307"/>
          </a:xfrm>
          <a:prstGeom prst="rect">
            <a:avLst/>
          </a:prstGeom>
        </p:spPr>
      </p:pic>
    </p:spTree>
    <p:extLst>
      <p:ext uri="{BB962C8B-B14F-4D97-AF65-F5344CB8AC3E}">
        <p14:creationId xmlns:p14="http://schemas.microsoft.com/office/powerpoint/2010/main" val="381172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3BCA-015D-52F9-A168-5DB312C66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40158-2341-36A4-2EE6-EFECD649AF38}"/>
              </a:ext>
            </a:extLst>
          </p:cNvPr>
          <p:cNvSpPr>
            <a:spLocks noGrp="1"/>
          </p:cNvSpPr>
          <p:nvPr>
            <p:ph type="title"/>
          </p:nvPr>
        </p:nvSpPr>
        <p:spPr>
          <a:xfrm>
            <a:off x="1968500" y="365125"/>
            <a:ext cx="9385300" cy="955675"/>
          </a:xfrm>
        </p:spPr>
        <p:txBody>
          <a:bodyPr>
            <a:normAutofit/>
          </a:bodyPr>
          <a:lstStyle/>
          <a:p>
            <a:pPr algn="ctr"/>
            <a:r>
              <a:rPr lang="en-GB" sz="5400" b="1"/>
              <a:t>Options</a:t>
            </a:r>
          </a:p>
        </p:txBody>
      </p:sp>
      <p:sp>
        <p:nvSpPr>
          <p:cNvPr id="14" name="TextBox 13">
            <a:extLst>
              <a:ext uri="{FF2B5EF4-FFF2-40B4-BE49-F238E27FC236}">
                <a16:creationId xmlns:a16="http://schemas.microsoft.com/office/drawing/2014/main" id="{C8FFADC2-7145-FE52-FF22-4F3ED889875D}"/>
              </a:ext>
            </a:extLst>
          </p:cNvPr>
          <p:cNvSpPr txBox="1"/>
          <p:nvPr/>
        </p:nvSpPr>
        <p:spPr>
          <a:xfrm>
            <a:off x="694837" y="1294944"/>
            <a:ext cx="11555164" cy="954107"/>
          </a:xfrm>
          <a:prstGeom prst="rect">
            <a:avLst/>
          </a:prstGeom>
          <a:noFill/>
        </p:spPr>
        <p:txBody>
          <a:bodyPr wrap="square" rtlCol="0">
            <a:spAutoFit/>
          </a:bodyPr>
          <a:lstStyle/>
          <a:p>
            <a:pPr algn="ctr"/>
            <a:r>
              <a:rPr lang="en-GB" sz="2800"/>
              <a:t>Recommendations regarding your child’s ‘route’ have been made to ensure all students enjoy and succeed</a:t>
            </a:r>
            <a:r>
              <a:rPr lang="en-GB" sz="2000"/>
              <a:t>.</a:t>
            </a:r>
          </a:p>
        </p:txBody>
      </p:sp>
      <p:pic>
        <p:nvPicPr>
          <p:cNvPr id="4" name="Picture 3">
            <a:extLst>
              <a:ext uri="{FF2B5EF4-FFF2-40B4-BE49-F238E27FC236}">
                <a16:creationId xmlns:a16="http://schemas.microsoft.com/office/drawing/2014/main" id="{A5493A8C-9532-8ED9-4E7A-245CA64C6702}"/>
              </a:ext>
            </a:extLst>
          </p:cNvPr>
          <p:cNvPicPr>
            <a:picLocks noChangeAspect="1"/>
          </p:cNvPicPr>
          <p:nvPr/>
        </p:nvPicPr>
        <p:blipFill>
          <a:blip r:embed="rId2"/>
          <a:stretch>
            <a:fillRect/>
          </a:stretch>
        </p:blipFill>
        <p:spPr>
          <a:xfrm>
            <a:off x="1611600" y="2352525"/>
            <a:ext cx="8621328" cy="2152950"/>
          </a:xfrm>
          <a:prstGeom prst="rect">
            <a:avLst/>
          </a:prstGeom>
        </p:spPr>
      </p:pic>
      <p:pic>
        <p:nvPicPr>
          <p:cNvPr id="5" name="Picture 4">
            <a:extLst>
              <a:ext uri="{FF2B5EF4-FFF2-40B4-BE49-F238E27FC236}">
                <a16:creationId xmlns:a16="http://schemas.microsoft.com/office/drawing/2014/main" id="{843CFB5B-A191-AAEC-722E-D91D647CF8F7}"/>
              </a:ext>
            </a:extLst>
          </p:cNvPr>
          <p:cNvPicPr>
            <a:picLocks noChangeAspect="1"/>
          </p:cNvPicPr>
          <p:nvPr/>
        </p:nvPicPr>
        <p:blipFill>
          <a:blip r:embed="rId3"/>
          <a:stretch>
            <a:fillRect/>
          </a:stretch>
        </p:blipFill>
        <p:spPr>
          <a:xfrm>
            <a:off x="1611600" y="4505475"/>
            <a:ext cx="8649907" cy="2133898"/>
          </a:xfrm>
          <a:prstGeom prst="rect">
            <a:avLst/>
          </a:prstGeom>
        </p:spPr>
      </p:pic>
    </p:spTree>
    <p:extLst>
      <p:ext uri="{BB962C8B-B14F-4D97-AF65-F5344CB8AC3E}">
        <p14:creationId xmlns:p14="http://schemas.microsoft.com/office/powerpoint/2010/main" val="28443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6B50-1387-BCB4-D906-AFD417644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76A5F-032A-582E-066C-D9E4E81B5607}"/>
              </a:ext>
            </a:extLst>
          </p:cNvPr>
          <p:cNvSpPr>
            <a:spLocks noGrp="1"/>
          </p:cNvSpPr>
          <p:nvPr>
            <p:ph type="title"/>
          </p:nvPr>
        </p:nvSpPr>
        <p:spPr>
          <a:xfrm>
            <a:off x="1968500" y="365125"/>
            <a:ext cx="9385300" cy="955675"/>
          </a:xfrm>
        </p:spPr>
        <p:txBody>
          <a:bodyPr>
            <a:normAutofit/>
          </a:bodyPr>
          <a:lstStyle/>
          <a:p>
            <a:pPr algn="ctr"/>
            <a:r>
              <a:rPr lang="en-GB" sz="5400" b="1"/>
              <a:t>Options</a:t>
            </a:r>
          </a:p>
        </p:txBody>
      </p:sp>
      <p:sp>
        <p:nvSpPr>
          <p:cNvPr id="14" name="TextBox 13">
            <a:extLst>
              <a:ext uri="{FF2B5EF4-FFF2-40B4-BE49-F238E27FC236}">
                <a16:creationId xmlns:a16="http://schemas.microsoft.com/office/drawing/2014/main" id="{D3CFC84F-F0C5-FD14-EC6C-D4D60C13B83D}"/>
              </a:ext>
            </a:extLst>
          </p:cNvPr>
          <p:cNvSpPr txBox="1"/>
          <p:nvPr/>
        </p:nvSpPr>
        <p:spPr>
          <a:xfrm>
            <a:off x="694837" y="1294944"/>
            <a:ext cx="11555164" cy="954107"/>
          </a:xfrm>
          <a:prstGeom prst="rect">
            <a:avLst/>
          </a:prstGeom>
          <a:noFill/>
        </p:spPr>
        <p:txBody>
          <a:bodyPr wrap="square" rtlCol="0">
            <a:spAutoFit/>
          </a:bodyPr>
          <a:lstStyle/>
          <a:p>
            <a:pPr algn="ctr"/>
            <a:r>
              <a:rPr lang="en-GB" sz="2800"/>
              <a:t>Recommendations regarding your child’s ‘route’ have been made to ensure all students enjoy and succeed</a:t>
            </a:r>
            <a:r>
              <a:rPr lang="en-GB" sz="2000"/>
              <a:t>.</a:t>
            </a:r>
          </a:p>
        </p:txBody>
      </p:sp>
      <p:pic>
        <p:nvPicPr>
          <p:cNvPr id="4" name="Picture 3">
            <a:extLst>
              <a:ext uri="{FF2B5EF4-FFF2-40B4-BE49-F238E27FC236}">
                <a16:creationId xmlns:a16="http://schemas.microsoft.com/office/drawing/2014/main" id="{8E0A9032-B85C-E5E0-E80D-16DB6A33C7AF}"/>
              </a:ext>
            </a:extLst>
          </p:cNvPr>
          <p:cNvPicPr>
            <a:picLocks noChangeAspect="1"/>
          </p:cNvPicPr>
          <p:nvPr/>
        </p:nvPicPr>
        <p:blipFill>
          <a:blip r:embed="rId2"/>
          <a:stretch>
            <a:fillRect/>
          </a:stretch>
        </p:blipFill>
        <p:spPr>
          <a:xfrm>
            <a:off x="1611600" y="2352525"/>
            <a:ext cx="8621328" cy="2152950"/>
          </a:xfrm>
          <a:prstGeom prst="rect">
            <a:avLst/>
          </a:prstGeom>
        </p:spPr>
      </p:pic>
      <p:pic>
        <p:nvPicPr>
          <p:cNvPr id="5" name="Picture 4">
            <a:extLst>
              <a:ext uri="{FF2B5EF4-FFF2-40B4-BE49-F238E27FC236}">
                <a16:creationId xmlns:a16="http://schemas.microsoft.com/office/drawing/2014/main" id="{7AD7B0FB-80DA-4099-4A5D-26B91B688C12}"/>
              </a:ext>
            </a:extLst>
          </p:cNvPr>
          <p:cNvPicPr>
            <a:picLocks noChangeAspect="1"/>
          </p:cNvPicPr>
          <p:nvPr/>
        </p:nvPicPr>
        <p:blipFill>
          <a:blip r:embed="rId3"/>
          <a:stretch>
            <a:fillRect/>
          </a:stretch>
        </p:blipFill>
        <p:spPr>
          <a:xfrm>
            <a:off x="1611600" y="4505475"/>
            <a:ext cx="8649907" cy="2133898"/>
          </a:xfrm>
          <a:prstGeom prst="rect">
            <a:avLst/>
          </a:prstGeom>
        </p:spPr>
      </p:pic>
      <p:pic>
        <p:nvPicPr>
          <p:cNvPr id="3" name="Picture 2">
            <a:extLst>
              <a:ext uri="{FF2B5EF4-FFF2-40B4-BE49-F238E27FC236}">
                <a16:creationId xmlns:a16="http://schemas.microsoft.com/office/drawing/2014/main" id="{87805F2A-A5CE-F5C6-BAB2-AA1EC839F0DA}"/>
              </a:ext>
            </a:extLst>
          </p:cNvPr>
          <p:cNvPicPr>
            <a:picLocks noChangeAspect="1"/>
          </p:cNvPicPr>
          <p:nvPr/>
        </p:nvPicPr>
        <p:blipFill>
          <a:blip r:embed="rId4"/>
          <a:stretch>
            <a:fillRect/>
          </a:stretch>
        </p:blipFill>
        <p:spPr>
          <a:xfrm>
            <a:off x="1775809" y="2366814"/>
            <a:ext cx="8640381" cy="2124371"/>
          </a:xfrm>
          <a:prstGeom prst="rect">
            <a:avLst/>
          </a:prstGeom>
        </p:spPr>
      </p:pic>
      <p:pic>
        <p:nvPicPr>
          <p:cNvPr id="6" name="Picture 5">
            <a:extLst>
              <a:ext uri="{FF2B5EF4-FFF2-40B4-BE49-F238E27FC236}">
                <a16:creationId xmlns:a16="http://schemas.microsoft.com/office/drawing/2014/main" id="{D662AC92-6721-3ECE-EA04-B8ED4B97D855}"/>
              </a:ext>
            </a:extLst>
          </p:cNvPr>
          <p:cNvPicPr>
            <a:picLocks noChangeAspect="1"/>
          </p:cNvPicPr>
          <p:nvPr/>
        </p:nvPicPr>
        <p:blipFill>
          <a:blip r:embed="rId5"/>
          <a:stretch>
            <a:fillRect/>
          </a:stretch>
        </p:blipFill>
        <p:spPr>
          <a:xfrm>
            <a:off x="1775809" y="4438791"/>
            <a:ext cx="8678486" cy="2200582"/>
          </a:xfrm>
          <a:prstGeom prst="rect">
            <a:avLst/>
          </a:prstGeom>
        </p:spPr>
      </p:pic>
    </p:spTree>
    <p:extLst>
      <p:ext uri="{BB962C8B-B14F-4D97-AF65-F5344CB8AC3E}">
        <p14:creationId xmlns:p14="http://schemas.microsoft.com/office/powerpoint/2010/main" val="14848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8b6b94-7f22-4bc0-b28a-a64cc3d0aecc" xsi:nil="true"/>
    <lcf76f155ced4ddcb4097134ff3c332f xmlns="a45f7df9-be5e-4a65-9232-c192651ad6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6F7BDA0C3D41419D17CCB5B21F08C0" ma:contentTypeVersion="10" ma:contentTypeDescription="Create a new document." ma:contentTypeScope="" ma:versionID="f470246653cc30abdfd5e7e5103be225">
  <xsd:schema xmlns:xsd="http://www.w3.org/2001/XMLSchema" xmlns:xs="http://www.w3.org/2001/XMLSchema" xmlns:p="http://schemas.microsoft.com/office/2006/metadata/properties" xmlns:ns2="a45f7df9-be5e-4a65-9232-c192651ad640" xmlns:ns3="8f8b6b94-7f22-4bc0-b28a-a64cc3d0aecc" targetNamespace="http://schemas.microsoft.com/office/2006/metadata/properties" ma:root="true" ma:fieldsID="23607dcef2dfc627308ba69f8e04737f" ns2:_="" ns3:_="">
    <xsd:import namespace="a45f7df9-be5e-4a65-9232-c192651ad640"/>
    <xsd:import namespace="8f8b6b94-7f22-4bc0-b28a-a64cc3d0ae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f7df9-be5e-4a65-9232-c192651ad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784a15f-d5a9-4bb3-b950-509b928a466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b6b94-7f22-4bc0-b28a-a64cc3d0ae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b237cb9-c8f1-434f-be2e-ebfc4b30da3a}" ma:internalName="TaxCatchAll" ma:showField="CatchAllData" ma:web="8f8b6b94-7f22-4bc0-b28a-a64cc3d0a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95015D-65DB-4552-9EDD-A60EE123CBA4}">
  <ds:schemaRefs>
    <ds:schemaRef ds:uri="http://schemas.microsoft.com/sharepoint/v3/contenttype/forms"/>
  </ds:schemaRefs>
</ds:datastoreItem>
</file>

<file path=customXml/itemProps2.xml><?xml version="1.0" encoding="utf-8"?>
<ds:datastoreItem xmlns:ds="http://schemas.openxmlformats.org/officeDocument/2006/customXml" ds:itemID="{24825EEB-B55B-4C97-AB51-62A3E566D45E}">
  <ds:schemaRefs>
    <ds:schemaRef ds:uri="16ac5bea-5831-4585-bdff-8117741f5bb2"/>
    <ds:schemaRef ds:uri="8f8b6b94-7f22-4bc0-b28a-a64cc3d0aecc"/>
    <ds:schemaRef ds:uri="a45f7df9-be5e-4a65-9232-c192651ad640"/>
    <ds:schemaRef ds:uri="b92e7732-8be5-42d6-8843-b25e6eb3f0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23079A-C84F-4C18-A6E6-A06D8095545C}">
  <ds:schemaRefs>
    <ds:schemaRef ds:uri="8f8b6b94-7f22-4bc0-b28a-a64cc3d0aecc"/>
    <ds:schemaRef ds:uri="a45f7df9-be5e-4a65-9232-c192651ad6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f873751-8807-448e-b698-ee031b2a5792}" enabled="0" method="" siteId="{ef873751-8807-448e-b698-ee031b2a5792}"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Options Process  Scott Crane Vice Principal</vt:lpstr>
      <vt:lpstr>Offering Real Choice</vt:lpstr>
      <vt:lpstr>Offering Real Choice</vt:lpstr>
      <vt:lpstr>Aim High</vt:lpstr>
      <vt:lpstr>AIM  Ensure all students choose options which they will enjoy, achieve success in and importantly gain qualifications which allow progression. </vt:lpstr>
      <vt:lpstr>Options</vt:lpstr>
      <vt:lpstr>Options</vt:lpstr>
      <vt:lpstr>Options</vt:lpstr>
      <vt:lpstr>Options</vt:lpstr>
      <vt:lpstr>Options</vt:lpstr>
      <vt:lpstr>Completing the planning form</vt:lpstr>
      <vt:lpstr>Completing the planning form</vt:lpstr>
      <vt:lpstr>Completing the planning form</vt:lpstr>
      <vt:lpstr>Example of incorrect completion</vt:lpstr>
      <vt:lpstr>Example of incorrect completion</vt:lpstr>
      <vt:lpstr>Example of incorrect completion</vt:lpstr>
      <vt:lpstr>Example of incorrect completion</vt:lpstr>
      <vt:lpstr>Example of incorrect completion</vt:lpstr>
      <vt:lpstr>Example of correct options planning form</vt:lpstr>
      <vt:lpstr>Submission of Options Choices</vt:lpstr>
      <vt:lpstr>Submission of Options Choices</vt:lpstr>
      <vt:lpstr>Submission of Options Choices</vt:lpstr>
      <vt:lpstr>Submission of Options Choices</vt:lpstr>
      <vt:lpstr>Submission of Options Choices</vt:lpstr>
      <vt:lpstr>Submission of Options Choices</vt:lpstr>
      <vt:lpstr>Queries about option choices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K Glover</dc:creator>
  <cp:revision>1</cp:revision>
  <cp:lastPrinted>2023-03-23T15:31:49Z</cp:lastPrinted>
  <dcterms:created xsi:type="dcterms:W3CDTF">2021-09-21T14:42:01Z</dcterms:created>
  <dcterms:modified xsi:type="dcterms:W3CDTF">2026-03-19T17:05:18Z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0x010100166F7BDA0C3D41419D17CCB5B21F08C0</vt:lpwstr>
  </property>
</Properties>
</file>